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4"/>
  </p:sldMasterIdLst>
  <p:notesMasterIdLst>
    <p:notesMasterId r:id="rId35"/>
  </p:notesMasterIdLst>
  <p:handoutMasterIdLst>
    <p:handoutMasterId r:id="rId36"/>
  </p:handoutMasterIdLst>
  <p:sldIdLst>
    <p:sldId id="295" r:id="rId5"/>
    <p:sldId id="258" r:id="rId6"/>
    <p:sldId id="299" r:id="rId7"/>
    <p:sldId id="300" r:id="rId8"/>
    <p:sldId id="301" r:id="rId9"/>
    <p:sldId id="327" r:id="rId10"/>
    <p:sldId id="320" r:id="rId11"/>
    <p:sldId id="308" r:id="rId12"/>
    <p:sldId id="315" r:id="rId13"/>
    <p:sldId id="312" r:id="rId14"/>
    <p:sldId id="310" r:id="rId15"/>
    <p:sldId id="309" r:id="rId16"/>
    <p:sldId id="331" r:id="rId17"/>
    <p:sldId id="314" r:id="rId18"/>
    <p:sldId id="313" r:id="rId19"/>
    <p:sldId id="316" r:id="rId20"/>
    <p:sldId id="317" r:id="rId21"/>
    <p:sldId id="328" r:id="rId22"/>
    <p:sldId id="329" r:id="rId23"/>
    <p:sldId id="330" r:id="rId24"/>
    <p:sldId id="332" r:id="rId25"/>
    <p:sldId id="318" r:id="rId26"/>
    <p:sldId id="326" r:id="rId27"/>
    <p:sldId id="324" r:id="rId28"/>
    <p:sldId id="325" r:id="rId29"/>
    <p:sldId id="319" r:id="rId30"/>
    <p:sldId id="321" r:id="rId31"/>
    <p:sldId id="323" r:id="rId32"/>
    <p:sldId id="322" r:id="rId33"/>
    <p:sldId id="294" r:id="rId34"/>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ie Albright" initials="AA" lastIdx="1" clrIdx="0">
    <p:extLst>
      <p:ext uri="{19B8F6BF-5375-455C-9EA6-DF929625EA0E}">
        <p15:presenceInfo xmlns:p15="http://schemas.microsoft.com/office/powerpoint/2012/main" userId="S-1-5-21-58539423-767450949-618671499-89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340"/>
    <a:srgbClr val="004B8D"/>
    <a:srgbClr val="58595B"/>
    <a:srgbClr val="00B18A"/>
    <a:srgbClr val="FFC75A"/>
    <a:srgbClr val="D86127"/>
    <a:srgbClr val="C51F40"/>
    <a:srgbClr val="006080"/>
    <a:srgbClr val="F99F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CEFA0B-0C75-BF61-6DD6-E9C10FCB01A3}" v="49" dt="2024-03-04T21:34:52.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5332" autoAdjust="0"/>
  </p:normalViewPr>
  <p:slideViewPr>
    <p:cSldViewPr snapToGrid="0">
      <p:cViewPr varScale="1">
        <p:scale>
          <a:sx n="114" d="100"/>
          <a:sy n="114" d="100"/>
        </p:scale>
        <p:origin x="492"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149"/>
    </p:cViewPr>
  </p:sorterViewPr>
  <p:notesViewPr>
    <p:cSldViewPr snapToGrid="0">
      <p:cViewPr varScale="1">
        <p:scale>
          <a:sx n="86" d="100"/>
          <a:sy n="86" d="100"/>
        </p:scale>
        <p:origin x="2045"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409789CD-B439-4DD9-90E3-84CBA452D8FC}" type="datetimeFigureOut">
              <a:rPr lang="en-US" smtClean="0"/>
              <a:t>3/15/2024</a:t>
            </a:fld>
            <a:endParaRPr lang="en-US" dirty="0"/>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EDBE3E09-BAC1-4CBA-BEBF-671EE27AA0EA}" type="slidenum">
              <a:rPr lang="en-US" smtClean="0"/>
              <a:t>‹#›</a:t>
            </a:fld>
            <a:endParaRPr lang="en-US" dirty="0"/>
          </a:p>
        </p:txBody>
      </p:sp>
    </p:spTree>
    <p:extLst>
      <p:ext uri="{BB962C8B-B14F-4D97-AF65-F5344CB8AC3E}">
        <p14:creationId xmlns:p14="http://schemas.microsoft.com/office/powerpoint/2010/main" val="757311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B6292BD6-F172-4AE0-8E25-19523A3B6B58}" type="datetimeFigureOut">
              <a:rPr lang="en-US" smtClean="0"/>
              <a:t>3/15/2024</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33DC6625-2879-4CCE-9D2C-CEE7E649A0A3}" type="slidenum">
              <a:rPr lang="en-US" smtClean="0"/>
              <a:t>‹#›</a:t>
            </a:fld>
            <a:endParaRPr lang="en-US" dirty="0"/>
          </a:p>
        </p:txBody>
      </p:sp>
    </p:spTree>
    <p:extLst>
      <p:ext uri="{BB962C8B-B14F-4D97-AF65-F5344CB8AC3E}">
        <p14:creationId xmlns:p14="http://schemas.microsoft.com/office/powerpoint/2010/main" val="3852467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DC6625-2879-4CCE-9D2C-CEE7E649A0A3}" type="slidenum">
              <a:rPr lang="en-US" smtClean="0"/>
              <a:t>2</a:t>
            </a:fld>
            <a:endParaRPr lang="en-US" dirty="0"/>
          </a:p>
        </p:txBody>
      </p:sp>
    </p:spTree>
    <p:extLst>
      <p:ext uri="{BB962C8B-B14F-4D97-AF65-F5344CB8AC3E}">
        <p14:creationId xmlns:p14="http://schemas.microsoft.com/office/powerpoint/2010/main" val="482646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7DBE24-ADF9-4F83-A07A-30967C31410B}"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A012A6-F2D2-4823-AA9D-5032D870E9D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0767" y="3951576"/>
            <a:ext cx="2415544" cy="257069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6832" y="5103877"/>
            <a:ext cx="2549328" cy="1418392"/>
          </a:xfrm>
          <a:prstGeom prst="rect">
            <a:avLst/>
          </a:prstGeom>
        </p:spPr>
      </p:pic>
    </p:spTree>
    <p:extLst>
      <p:ext uri="{BB962C8B-B14F-4D97-AF65-F5344CB8AC3E}">
        <p14:creationId xmlns:p14="http://schemas.microsoft.com/office/powerpoint/2010/main" val="2043180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7DBE24-ADF9-4F83-A07A-30967C31410B}"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A012A6-F2D2-4823-AA9D-5032D870E9D2}" type="slidenum">
              <a:rPr lang="en-US" smtClean="0"/>
              <a:t>‹#›</a:t>
            </a:fld>
            <a:endParaRPr lang="en-US" dirty="0"/>
          </a:p>
        </p:txBody>
      </p:sp>
    </p:spTree>
    <p:extLst>
      <p:ext uri="{BB962C8B-B14F-4D97-AF65-F5344CB8AC3E}">
        <p14:creationId xmlns:p14="http://schemas.microsoft.com/office/powerpoint/2010/main" val="4756683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7DBE24-ADF9-4F83-A07A-30967C31410B}"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A012A6-F2D2-4823-AA9D-5032D870E9D2}" type="slidenum">
              <a:rPr lang="en-US" smtClean="0"/>
              <a:t>‹#›</a:t>
            </a:fld>
            <a:endParaRPr lang="en-US" dirty="0"/>
          </a:p>
        </p:txBody>
      </p:sp>
    </p:spTree>
    <p:extLst>
      <p:ext uri="{BB962C8B-B14F-4D97-AF65-F5344CB8AC3E}">
        <p14:creationId xmlns:p14="http://schemas.microsoft.com/office/powerpoint/2010/main" val="5677117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7DBE24-ADF9-4F83-A07A-30967C31410B}"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A012A6-F2D2-4823-AA9D-5032D870E9D2}" type="slidenum">
              <a:rPr lang="en-US" smtClean="0"/>
              <a:t>‹#›</a:t>
            </a:fld>
            <a:endParaRPr lang="en-US" dirty="0"/>
          </a:p>
        </p:txBody>
      </p:sp>
    </p:spTree>
    <p:extLst>
      <p:ext uri="{BB962C8B-B14F-4D97-AF65-F5344CB8AC3E}">
        <p14:creationId xmlns:p14="http://schemas.microsoft.com/office/powerpoint/2010/main" val="1900515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7DBE24-ADF9-4F83-A07A-30967C31410B}"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A012A6-F2D2-4823-AA9D-5032D870E9D2}" type="slidenum">
              <a:rPr lang="en-US" smtClean="0"/>
              <a:t>‹#›</a:t>
            </a:fld>
            <a:endParaRPr lang="en-US" dirty="0"/>
          </a:p>
        </p:txBody>
      </p:sp>
    </p:spTree>
    <p:extLst>
      <p:ext uri="{BB962C8B-B14F-4D97-AF65-F5344CB8AC3E}">
        <p14:creationId xmlns:p14="http://schemas.microsoft.com/office/powerpoint/2010/main" val="37655652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7DBE24-ADF9-4F83-A07A-30967C31410B}" type="datetimeFigureOut">
              <a:rPr lang="en-US" smtClean="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A012A6-F2D2-4823-AA9D-5032D870E9D2}" type="slidenum">
              <a:rPr lang="en-US" smtClean="0"/>
              <a:t>‹#›</a:t>
            </a:fld>
            <a:endParaRPr lang="en-US" dirty="0"/>
          </a:p>
        </p:txBody>
      </p:sp>
    </p:spTree>
    <p:extLst>
      <p:ext uri="{BB962C8B-B14F-4D97-AF65-F5344CB8AC3E}">
        <p14:creationId xmlns:p14="http://schemas.microsoft.com/office/powerpoint/2010/main" val="18627492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7DBE24-ADF9-4F83-A07A-30967C31410B}" type="datetimeFigureOut">
              <a:rPr lang="en-US" smtClean="0"/>
              <a:t>3/15/2024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A012A6-F2D2-4823-AA9D-5032D870E9D2}" type="slidenum">
              <a:rPr lang="en-US" smtClean="0"/>
              <a:t>‹#›</a:t>
            </a:fld>
            <a:endParaRPr lang="en-US" dirty="0"/>
          </a:p>
        </p:txBody>
      </p:sp>
    </p:spTree>
    <p:extLst>
      <p:ext uri="{BB962C8B-B14F-4D97-AF65-F5344CB8AC3E}">
        <p14:creationId xmlns:p14="http://schemas.microsoft.com/office/powerpoint/2010/main" val="33920966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7DBE24-ADF9-4F83-A07A-30967C31410B}" type="datetimeFigureOut">
              <a:rPr lang="en-US" smtClean="0"/>
              <a:t>3/15/2024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A012A6-F2D2-4823-AA9D-5032D870E9D2}" type="slidenum">
              <a:rPr lang="en-US" smtClean="0"/>
              <a:t>‹#›</a:t>
            </a:fld>
            <a:endParaRPr lang="en-US" dirty="0"/>
          </a:p>
        </p:txBody>
      </p:sp>
    </p:spTree>
    <p:extLst>
      <p:ext uri="{BB962C8B-B14F-4D97-AF65-F5344CB8AC3E}">
        <p14:creationId xmlns:p14="http://schemas.microsoft.com/office/powerpoint/2010/main" val="36602525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DBE24-ADF9-4F83-A07A-30967C31410B}" type="datetimeFigureOut">
              <a:rPr lang="en-US" smtClean="0"/>
              <a:t>3/15/2024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A012A6-F2D2-4823-AA9D-5032D870E9D2}" type="slidenum">
              <a:rPr lang="en-US" smtClean="0"/>
              <a:t>‹#›</a:t>
            </a:fld>
            <a:endParaRPr lang="en-US" dirty="0"/>
          </a:p>
        </p:txBody>
      </p:sp>
    </p:spTree>
    <p:extLst>
      <p:ext uri="{BB962C8B-B14F-4D97-AF65-F5344CB8AC3E}">
        <p14:creationId xmlns:p14="http://schemas.microsoft.com/office/powerpoint/2010/main" val="364751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7DBE24-ADF9-4F83-A07A-30967C31410B}" type="datetimeFigureOut">
              <a:rPr lang="en-US" smtClean="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A012A6-F2D2-4823-AA9D-5032D870E9D2}" type="slidenum">
              <a:rPr lang="en-US" smtClean="0"/>
              <a:t>‹#›</a:t>
            </a:fld>
            <a:endParaRPr lang="en-US" dirty="0"/>
          </a:p>
        </p:txBody>
      </p:sp>
    </p:spTree>
    <p:extLst>
      <p:ext uri="{BB962C8B-B14F-4D97-AF65-F5344CB8AC3E}">
        <p14:creationId xmlns:p14="http://schemas.microsoft.com/office/powerpoint/2010/main" val="2569360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7DBE24-ADF9-4F83-A07A-30967C31410B}" type="datetimeFigureOut">
              <a:rPr lang="en-US" smtClean="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A012A6-F2D2-4823-AA9D-5032D870E9D2}" type="slidenum">
              <a:rPr lang="en-US" smtClean="0"/>
              <a:t>‹#›</a:t>
            </a:fld>
            <a:endParaRPr lang="en-US" dirty="0"/>
          </a:p>
        </p:txBody>
      </p:sp>
    </p:spTree>
    <p:extLst>
      <p:ext uri="{BB962C8B-B14F-4D97-AF65-F5344CB8AC3E}">
        <p14:creationId xmlns:p14="http://schemas.microsoft.com/office/powerpoint/2010/main" val="6146670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lum/>
          </a:blip>
          <a:srcRect/>
          <a:stretch>
            <a:fillRect t="-19000" b="-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DBE24-ADF9-4F83-A07A-30967C31410B}" type="datetimeFigureOut">
              <a:rPr lang="en-US" smtClean="0"/>
              <a:t>3/15/2024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012A6-F2D2-4823-AA9D-5032D870E9D2}" type="slidenum">
              <a:rPr lang="en-US" smtClean="0"/>
              <a:t>‹#›</a:t>
            </a:fld>
            <a:endParaRPr lang="en-US" dirty="0"/>
          </a:p>
        </p:txBody>
      </p:sp>
    </p:spTree>
    <p:extLst>
      <p:ext uri="{BB962C8B-B14F-4D97-AF65-F5344CB8AC3E}">
        <p14:creationId xmlns:p14="http://schemas.microsoft.com/office/powerpoint/2010/main" val="3039282511"/>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defTabSz="914400" rtl="0" eaLnBrk="1" latinLnBrk="0" hangingPunct="1">
        <a:lnSpc>
          <a:spcPct val="90000"/>
        </a:lnSpc>
        <a:spcBef>
          <a:spcPct val="0"/>
        </a:spcBef>
        <a:buNone/>
        <a:defRPr sz="4400" kern="1200">
          <a:solidFill>
            <a:srgbClr val="0A2340"/>
          </a:solidFill>
          <a:latin typeface="Montserrat ExtraBold" panose="000009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D"/>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B8D"/>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B8D"/>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B8D"/>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B8D"/>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0668" y="671055"/>
            <a:ext cx="12091332" cy="39265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A2340"/>
                </a:solidFill>
                <a:latin typeface="Montserrat ExtraBold" panose="00000900000000000000" pitchFamily="2" charset="0"/>
                <a:ea typeface="+mj-ea"/>
                <a:cs typeface="+mj-cs"/>
              </a:defRPr>
            </a:lvl1pPr>
          </a:lstStyle>
          <a:p>
            <a:pPr algn="ctr"/>
            <a:r>
              <a:rPr lang="en-US" sz="8000" dirty="0">
                <a:latin typeface="Viva Beautiful Pro B" panose="02000506000000020004" pitchFamily="50" charset="0"/>
                <a:cs typeface="Arial"/>
              </a:rPr>
              <a:t>Food Safety Training</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175627" y="534124"/>
            <a:ext cx="11781592" cy="1015663"/>
          </a:xfrm>
          <a:prstGeom prst="rect">
            <a:avLst/>
          </a:prstGeom>
          <a:noFill/>
        </p:spPr>
        <p:txBody>
          <a:bodyPr wrap="square" lIns="91440" tIns="45720" rIns="91440" bIns="45720" rtlCol="0" anchor="t">
            <a:spAutoFit/>
          </a:bodyPr>
          <a:lstStyle/>
          <a:p>
            <a:pPr algn="ctr"/>
            <a:r>
              <a:rPr lang="en-US" sz="6000" dirty="0">
                <a:solidFill>
                  <a:srgbClr val="004B8D"/>
                </a:solidFill>
                <a:latin typeface="Montserrat ExtraBold" panose="00000900000000000000" pitchFamily="50" charset="0"/>
                <a:cs typeface="Arial"/>
              </a:rPr>
              <a:t>HACAP </a:t>
            </a:r>
            <a:r>
              <a:rPr lang="en-US" sz="6000" dirty="0" smtClean="0">
                <a:solidFill>
                  <a:srgbClr val="004B8D"/>
                </a:solidFill>
                <a:latin typeface="Montserrat ExtraBold" panose="00000900000000000000" pitchFamily="50" charset="0"/>
                <a:cs typeface="Arial"/>
              </a:rPr>
              <a:t>Food Reservoir</a:t>
            </a:r>
            <a:r>
              <a:rPr lang="en-US" sz="6000" dirty="0">
                <a:solidFill>
                  <a:srgbClr val="004B8D"/>
                </a:solidFill>
                <a:latin typeface="Montserrat ExtraBold" panose="00000900000000000000" pitchFamily="50" charset="0"/>
                <a:cs typeface="Arial"/>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4811" y="4016797"/>
            <a:ext cx="2415544" cy="257069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8856" y="2254335"/>
            <a:ext cx="2927455" cy="1628775"/>
          </a:xfrm>
          <a:prstGeom prst="rect">
            <a:avLst/>
          </a:prstGeom>
        </p:spPr>
      </p:pic>
    </p:spTree>
    <p:extLst>
      <p:ext uri="{BB962C8B-B14F-4D97-AF65-F5344CB8AC3E}">
        <p14:creationId xmlns:p14="http://schemas.microsoft.com/office/powerpoint/2010/main" val="2933824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31886"/>
            <a:ext cx="10991273" cy="1442194"/>
          </a:xfrm>
        </p:spPr>
        <p:txBody>
          <a:bodyPr>
            <a:normAutofit/>
          </a:bodyPr>
          <a:lstStyle/>
          <a:p>
            <a:pPr algn="ctr"/>
            <a:r>
              <a:rPr lang="en-US" sz="5400" b="1" dirty="0" smtClean="0">
                <a:latin typeface="Viva Beautiful Pro" panose="02000506000000020004" pitchFamily="50" charset="0"/>
                <a:cs typeface="Arial" panose="020B0604020202020204" pitchFamily="34" charset="0"/>
              </a:rPr>
              <a:t>Glove Usage</a:t>
            </a:r>
            <a:endParaRPr lang="en-US" sz="5400" b="1" dirty="0">
              <a:latin typeface="Viva Beautiful Pro" panose="02000506000000020004" pitchFamily="50" charset="0"/>
              <a:cs typeface="Arial" panose="020B0604020202020204" pitchFamily="34" charset="0"/>
            </a:endParaRPr>
          </a:p>
        </p:txBody>
      </p:sp>
      <p:sp>
        <p:nvSpPr>
          <p:cNvPr id="7" name="Content Placeholder 6"/>
          <p:cNvSpPr>
            <a:spLocks noGrp="1"/>
          </p:cNvSpPr>
          <p:nvPr>
            <p:ph idx="1"/>
          </p:nvPr>
        </p:nvSpPr>
        <p:spPr>
          <a:xfrm>
            <a:off x="838200" y="1327637"/>
            <a:ext cx="10240107" cy="2418343"/>
          </a:xfrm>
        </p:spPr>
        <p:txBody>
          <a:bodyPr>
            <a:normAutofit/>
          </a:bodyPr>
          <a:lstStyle/>
          <a:p>
            <a:pPr>
              <a:lnSpc>
                <a:spcPct val="75000"/>
              </a:lnSpc>
            </a:pPr>
            <a:r>
              <a:rPr lang="en-US" sz="2400" dirty="0" smtClean="0">
                <a:latin typeface="Montserrat" panose="00000500000000000000" pitchFamily="50" charset="0"/>
                <a:cs typeface="Arial" panose="020B0604020202020204" pitchFamily="34" charset="0"/>
              </a:rPr>
              <a:t>Only use single use gloves when handling food.</a:t>
            </a:r>
          </a:p>
          <a:p>
            <a:pPr>
              <a:lnSpc>
                <a:spcPct val="75000"/>
              </a:lnSpc>
            </a:pPr>
            <a:r>
              <a:rPr lang="en-US" sz="2400" dirty="0" smtClean="0">
                <a:latin typeface="Montserrat" panose="00000500000000000000" pitchFamily="50" charset="0"/>
                <a:cs typeface="Arial" panose="020B0604020202020204" pitchFamily="34" charset="0"/>
              </a:rPr>
              <a:t>Make sure the gloves fit your hands.</a:t>
            </a:r>
          </a:p>
          <a:p>
            <a:pPr>
              <a:lnSpc>
                <a:spcPct val="75000"/>
              </a:lnSpc>
            </a:pPr>
            <a:r>
              <a:rPr lang="en-US" sz="2400" dirty="0" smtClean="0">
                <a:latin typeface="Montserrat" panose="00000500000000000000" pitchFamily="50" charset="0"/>
                <a:cs typeface="Arial" panose="020B0604020202020204" pitchFamily="34" charset="0"/>
              </a:rPr>
              <a:t>Do not blow into or roll gloves to put them on.</a:t>
            </a:r>
          </a:p>
          <a:p>
            <a:pPr>
              <a:lnSpc>
                <a:spcPct val="75000"/>
              </a:lnSpc>
            </a:pPr>
            <a:r>
              <a:rPr lang="en-US" sz="2400" dirty="0" smtClean="0">
                <a:latin typeface="Montserrat" panose="00000500000000000000" pitchFamily="50" charset="0"/>
                <a:cs typeface="Arial" panose="020B0604020202020204" pitchFamily="34" charset="0"/>
              </a:rPr>
              <a:t>Never rinse, wash or reuse gloves.</a:t>
            </a:r>
          </a:p>
          <a:p>
            <a:pPr>
              <a:lnSpc>
                <a:spcPct val="75000"/>
              </a:lnSpc>
            </a:pPr>
            <a:r>
              <a:rPr lang="en-US" sz="2400" dirty="0" smtClean="0">
                <a:latin typeface="Montserrat" panose="00000500000000000000" pitchFamily="50" charset="0"/>
                <a:cs typeface="Arial" panose="020B0604020202020204" pitchFamily="34" charset="0"/>
              </a:rPr>
              <a:t>Wash your hands before putting on gloves.</a:t>
            </a:r>
            <a:endParaRPr lang="en-US" sz="2400" dirty="0">
              <a:latin typeface="Montserrat" panose="00000500000000000000" pitchFamily="50" charset="0"/>
              <a:cs typeface="Arial" panose="020B0604020202020204" pitchFamily="34" charset="0"/>
            </a:endParaRPr>
          </a:p>
        </p:txBody>
      </p:sp>
      <p:sp>
        <p:nvSpPr>
          <p:cNvPr id="5" name="TextBox 4"/>
          <p:cNvSpPr txBox="1"/>
          <p:nvPr/>
        </p:nvSpPr>
        <p:spPr>
          <a:xfrm>
            <a:off x="609599" y="3381907"/>
            <a:ext cx="10991273" cy="923330"/>
          </a:xfrm>
          <a:prstGeom prst="rect">
            <a:avLst/>
          </a:prstGeom>
          <a:noFill/>
        </p:spPr>
        <p:txBody>
          <a:bodyPr wrap="square" rtlCol="0">
            <a:spAutoFit/>
          </a:bodyPr>
          <a:lstStyle/>
          <a:p>
            <a:pPr algn="ctr"/>
            <a:r>
              <a:rPr lang="en-US" sz="5400" b="1" dirty="0" smtClean="0">
                <a:solidFill>
                  <a:srgbClr val="0A2340"/>
                </a:solidFill>
                <a:latin typeface="Viva Beautiful Pro" panose="02000506000000020004" pitchFamily="50" charset="0"/>
                <a:cs typeface="Arial" panose="020B0604020202020204" pitchFamily="34" charset="0"/>
              </a:rPr>
              <a:t>When to Change Gloves</a:t>
            </a:r>
            <a:endParaRPr lang="en-US" sz="5400" b="1" dirty="0">
              <a:solidFill>
                <a:srgbClr val="0A2340"/>
              </a:solidFill>
              <a:latin typeface="Viva Beautiful Pro" panose="02000506000000020004" pitchFamily="50" charset="0"/>
              <a:cs typeface="Arial" panose="020B0604020202020204" pitchFamily="34" charset="0"/>
            </a:endParaRPr>
          </a:p>
        </p:txBody>
      </p:sp>
      <p:sp>
        <p:nvSpPr>
          <p:cNvPr id="6" name="TextBox 5"/>
          <p:cNvSpPr txBox="1"/>
          <p:nvPr/>
        </p:nvSpPr>
        <p:spPr>
          <a:xfrm>
            <a:off x="838201" y="3953757"/>
            <a:ext cx="105156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004B8D"/>
                </a:solidFill>
                <a:latin typeface="Montserrat" panose="00000500000000000000" pitchFamily="50" charset="0"/>
              </a:rPr>
              <a:t>If the become dirty or torn.</a:t>
            </a:r>
          </a:p>
          <a:p>
            <a:pPr marL="285750" indent="-285750">
              <a:buFont typeface="Arial" panose="020B0604020202020204" pitchFamily="34" charset="0"/>
              <a:buChar char="•"/>
            </a:pPr>
            <a:r>
              <a:rPr lang="en-US" sz="2400" dirty="0" smtClean="0">
                <a:solidFill>
                  <a:srgbClr val="004B8D"/>
                </a:solidFill>
                <a:latin typeface="Montserrat" panose="00000500000000000000" pitchFamily="50" charset="0"/>
              </a:rPr>
              <a:t>After handling raw meat, seafood or poultry and before handling ready to eat food.</a:t>
            </a:r>
          </a:p>
          <a:p>
            <a:pPr marL="285750" indent="-285750">
              <a:buFont typeface="Arial" panose="020B0604020202020204" pitchFamily="34" charset="0"/>
              <a:buChar char="•"/>
            </a:pPr>
            <a:r>
              <a:rPr lang="en-US" sz="2400" dirty="0" smtClean="0">
                <a:solidFill>
                  <a:srgbClr val="004B8D"/>
                </a:solidFill>
                <a:latin typeface="Montserrat" panose="00000500000000000000" pitchFamily="50" charset="0"/>
              </a:rPr>
              <a:t>Before beginning a new task.</a:t>
            </a:r>
          </a:p>
          <a:p>
            <a:pPr marL="285750" indent="-285750">
              <a:buFont typeface="Arial" panose="020B0604020202020204" pitchFamily="34" charset="0"/>
              <a:buChar char="•"/>
            </a:pPr>
            <a:r>
              <a:rPr lang="en-US" sz="2400" dirty="0" smtClean="0">
                <a:solidFill>
                  <a:srgbClr val="004B8D"/>
                </a:solidFill>
                <a:latin typeface="Montserrat" panose="00000500000000000000" pitchFamily="50" charset="0"/>
              </a:rPr>
              <a:t>Before or after handling any food with a known food allergen.</a:t>
            </a:r>
          </a:p>
          <a:p>
            <a:pPr marL="285750" indent="-285750">
              <a:buFont typeface="Arial" panose="020B0604020202020204" pitchFamily="34" charset="0"/>
              <a:buChar char="•"/>
            </a:pPr>
            <a:r>
              <a:rPr lang="en-US" sz="2400" dirty="0" smtClean="0">
                <a:solidFill>
                  <a:srgbClr val="004B8D"/>
                </a:solidFill>
                <a:latin typeface="Montserrat" panose="00000500000000000000" pitchFamily="50" charset="0"/>
              </a:rPr>
              <a:t>After an interruption, such as touching your phone, hair or face.</a:t>
            </a:r>
            <a:endParaRPr lang="en-US" sz="2400" dirty="0">
              <a:solidFill>
                <a:srgbClr val="004B8D"/>
              </a:solidFill>
              <a:latin typeface="Montserrat" panose="00000500000000000000" pitchFamily="50" charset="0"/>
            </a:endParaRPr>
          </a:p>
        </p:txBody>
      </p:sp>
      <p:pic>
        <p:nvPicPr>
          <p:cNvPr id="8" name="Picture 7"/>
          <p:cNvPicPr>
            <a:picLocks noChangeAspect="1"/>
          </p:cNvPicPr>
          <p:nvPr/>
        </p:nvPicPr>
        <p:blipFill>
          <a:blip r:embed="rId2"/>
          <a:stretch>
            <a:fillRect/>
          </a:stretch>
        </p:blipFill>
        <p:spPr>
          <a:xfrm>
            <a:off x="8764036" y="1327637"/>
            <a:ext cx="2452017" cy="19715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37001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83985" cy="1690688"/>
          </a:xfrm>
        </p:spPr>
        <p:txBody>
          <a:bodyPr>
            <a:normAutofit/>
          </a:bodyPr>
          <a:lstStyle/>
          <a:p>
            <a:pPr algn="ctr"/>
            <a:r>
              <a:rPr lang="en-US" sz="5400" b="1" dirty="0" smtClean="0">
                <a:latin typeface="Viva Beautiful Pro" panose="02000506000000020004" pitchFamily="50" charset="0"/>
                <a:cs typeface="Arial" panose="020B0604020202020204" pitchFamily="34" charset="0"/>
              </a:rPr>
              <a:t>Personal Hygiene Tips</a:t>
            </a:r>
            <a:endParaRPr lang="en-US" sz="5400" b="1" dirty="0">
              <a:latin typeface="Viva Beautiful Pro" panose="02000506000000020004" pitchFamily="50" charset="0"/>
              <a:cs typeface="Arial" panose="020B0604020202020204" pitchFamily="34" charset="0"/>
            </a:endParaRPr>
          </a:p>
        </p:txBody>
      </p:sp>
      <p:sp>
        <p:nvSpPr>
          <p:cNvPr id="7" name="Content Placeholder 6"/>
          <p:cNvSpPr>
            <a:spLocks noGrp="1"/>
          </p:cNvSpPr>
          <p:nvPr>
            <p:ph sz="half" idx="2"/>
          </p:nvPr>
        </p:nvSpPr>
        <p:spPr/>
        <p:txBody>
          <a:bodyPr/>
          <a:lstStyle/>
          <a:p>
            <a:pPr marL="0" indent="0">
              <a:lnSpc>
                <a:spcPct val="100000"/>
              </a:lnSpc>
              <a:buNone/>
            </a:pPr>
            <a:endParaRPr lang="en-US" b="1" dirty="0"/>
          </a:p>
          <a:p>
            <a:pPr marL="0" indent="0">
              <a:lnSpc>
                <a:spcPct val="100000"/>
              </a:lnSpc>
              <a:buNone/>
            </a:pPr>
            <a:endParaRPr lang="en-US" b="1" dirty="0"/>
          </a:p>
        </p:txBody>
      </p:sp>
      <p:sp>
        <p:nvSpPr>
          <p:cNvPr id="6" name="TextBox 5"/>
          <p:cNvSpPr txBox="1"/>
          <p:nvPr/>
        </p:nvSpPr>
        <p:spPr>
          <a:xfrm>
            <a:off x="234892" y="1577130"/>
            <a:ext cx="5679347" cy="517064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004B8D"/>
                </a:solidFill>
                <a:latin typeface="Montserrat" panose="00000500000000000000" pitchFamily="50" charset="0"/>
              </a:rPr>
              <a:t>Keep fingernails short and clean.</a:t>
            </a:r>
          </a:p>
          <a:p>
            <a:pPr marL="285750" indent="-285750">
              <a:buFont typeface="Arial" panose="020B0604020202020204" pitchFamily="34" charset="0"/>
              <a:buChar char="•"/>
            </a:pPr>
            <a:r>
              <a:rPr lang="en-US" sz="2400" dirty="0" smtClean="0">
                <a:solidFill>
                  <a:srgbClr val="004B8D"/>
                </a:solidFill>
                <a:latin typeface="Montserrat" panose="00000500000000000000" pitchFamily="50" charset="0"/>
              </a:rPr>
              <a:t>Wear gloves if fingernail polish is in use.</a:t>
            </a:r>
          </a:p>
          <a:p>
            <a:pPr marL="285750" indent="-285750">
              <a:buFont typeface="Arial" panose="020B0604020202020204" pitchFamily="34" charset="0"/>
              <a:buChar char="•"/>
            </a:pPr>
            <a:r>
              <a:rPr lang="en-US" sz="2400" dirty="0" smtClean="0">
                <a:solidFill>
                  <a:srgbClr val="004B8D"/>
                </a:solidFill>
                <a:latin typeface="Montserrat" panose="00000500000000000000" pitchFamily="50" charset="0"/>
              </a:rPr>
              <a:t>Cover wounds with proper bandages.</a:t>
            </a:r>
          </a:p>
          <a:p>
            <a:pPr marL="285750" indent="-285750">
              <a:buFont typeface="Arial" panose="020B0604020202020204" pitchFamily="34" charset="0"/>
              <a:buChar char="•"/>
            </a:pPr>
            <a:r>
              <a:rPr lang="en-US" sz="2400" dirty="0" smtClean="0">
                <a:solidFill>
                  <a:srgbClr val="004B8D"/>
                </a:solidFill>
                <a:latin typeface="Montserrat" panose="00000500000000000000" pitchFamily="50" charset="0"/>
              </a:rPr>
              <a:t>If cooking, wear a clean hat or other hair covering so loose hair does not fall into food. Long hair should be tied up or put back.</a:t>
            </a:r>
          </a:p>
          <a:p>
            <a:pPr marL="285750" indent="-285750">
              <a:buFont typeface="Arial" panose="020B0604020202020204" pitchFamily="34" charset="0"/>
              <a:buChar char="•"/>
            </a:pPr>
            <a:r>
              <a:rPr lang="en-US" sz="2400" dirty="0" smtClean="0">
                <a:solidFill>
                  <a:srgbClr val="004B8D"/>
                </a:solidFill>
                <a:latin typeface="Montserrat" panose="00000500000000000000" pitchFamily="50" charset="0"/>
              </a:rPr>
              <a:t>If cooking, beards and mustaches must be covered.</a:t>
            </a:r>
          </a:p>
          <a:p>
            <a:pPr marL="285750" indent="-285750">
              <a:buFont typeface="Arial" panose="020B0604020202020204" pitchFamily="34" charset="0"/>
              <a:buChar char="•"/>
            </a:pPr>
            <a:r>
              <a:rPr lang="en-US" sz="2400" dirty="0" smtClean="0">
                <a:solidFill>
                  <a:srgbClr val="004B8D"/>
                </a:solidFill>
                <a:latin typeface="Montserrat" panose="00000500000000000000" pitchFamily="50" charset="0"/>
              </a:rPr>
              <a:t>Do not wear jewelry while handling food.</a:t>
            </a:r>
          </a:p>
          <a:p>
            <a:endParaRPr lang="en-US" dirty="0"/>
          </a:p>
        </p:txBody>
      </p:sp>
      <p:sp>
        <p:nvSpPr>
          <p:cNvPr id="8" name="TextBox 7"/>
          <p:cNvSpPr txBox="1"/>
          <p:nvPr/>
        </p:nvSpPr>
        <p:spPr>
          <a:xfrm>
            <a:off x="5914239" y="1610686"/>
            <a:ext cx="5855515" cy="5201424"/>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4B8D"/>
                </a:solidFill>
                <a:latin typeface="Montserrat" panose="00000500000000000000" pitchFamily="50" charset="0"/>
              </a:rPr>
              <a:t>If cooking, wear a clean apron </a:t>
            </a:r>
            <a:r>
              <a:rPr lang="en-US" sz="2400" dirty="0" smtClean="0">
                <a:solidFill>
                  <a:srgbClr val="004B8D"/>
                </a:solidFill>
                <a:latin typeface="Montserrat" panose="00000500000000000000" pitchFamily="50" charset="0"/>
              </a:rPr>
              <a:t>.</a:t>
            </a:r>
          </a:p>
          <a:p>
            <a:pPr marL="285750" indent="-285750">
              <a:buFont typeface="Arial" panose="020B0604020202020204" pitchFamily="34" charset="0"/>
              <a:buChar char="•"/>
            </a:pPr>
            <a:r>
              <a:rPr lang="en-US" sz="2400" dirty="0" smtClean="0">
                <a:solidFill>
                  <a:srgbClr val="004B8D"/>
                </a:solidFill>
                <a:latin typeface="Montserrat" panose="00000500000000000000" pitchFamily="50" charset="0"/>
              </a:rPr>
              <a:t>Do </a:t>
            </a:r>
            <a:r>
              <a:rPr lang="en-US" sz="2400" dirty="0">
                <a:solidFill>
                  <a:srgbClr val="004B8D"/>
                </a:solidFill>
                <a:latin typeface="Montserrat" panose="00000500000000000000" pitchFamily="50" charset="0"/>
              </a:rPr>
              <a:t>not wear watches or bracelets as they can get caught in </a:t>
            </a:r>
            <a:r>
              <a:rPr lang="en-US" sz="2400" dirty="0" smtClean="0">
                <a:solidFill>
                  <a:srgbClr val="004B8D"/>
                </a:solidFill>
                <a:latin typeface="Montserrat" panose="00000500000000000000" pitchFamily="50" charset="0"/>
              </a:rPr>
              <a:t>things.</a:t>
            </a:r>
            <a:endParaRPr lang="en-US" sz="2400" dirty="0">
              <a:solidFill>
                <a:srgbClr val="004B8D"/>
              </a:solidFill>
              <a:latin typeface="Montserrat" panose="00000500000000000000" pitchFamily="50" charset="0"/>
            </a:endParaRPr>
          </a:p>
          <a:p>
            <a:pPr marL="285750" indent="-285750">
              <a:buFont typeface="Arial" panose="020B0604020202020204" pitchFamily="34" charset="0"/>
              <a:buChar char="•"/>
            </a:pPr>
            <a:r>
              <a:rPr lang="en-US" sz="2400" dirty="0">
                <a:solidFill>
                  <a:srgbClr val="004B8D"/>
                </a:solidFill>
                <a:latin typeface="Montserrat" panose="00000500000000000000" pitchFamily="50" charset="0"/>
              </a:rPr>
              <a:t>Do not smoke, chew gum or chewing tobacco around </a:t>
            </a:r>
            <a:r>
              <a:rPr lang="en-US" sz="2400" dirty="0" smtClean="0">
                <a:solidFill>
                  <a:srgbClr val="004B8D"/>
                </a:solidFill>
                <a:latin typeface="Montserrat" panose="00000500000000000000" pitchFamily="50" charset="0"/>
              </a:rPr>
              <a:t>food.</a:t>
            </a:r>
            <a:endParaRPr lang="en-US" sz="2400" dirty="0">
              <a:solidFill>
                <a:srgbClr val="004B8D"/>
              </a:solidFill>
              <a:latin typeface="Montserrat" panose="00000500000000000000" pitchFamily="50" charset="0"/>
            </a:endParaRPr>
          </a:p>
          <a:p>
            <a:pPr marL="285750" indent="-285750">
              <a:buFont typeface="Arial" panose="020B0604020202020204" pitchFamily="34" charset="0"/>
              <a:buChar char="•"/>
            </a:pPr>
            <a:r>
              <a:rPr lang="en-US" sz="2400" dirty="0">
                <a:solidFill>
                  <a:srgbClr val="004B8D"/>
                </a:solidFill>
                <a:latin typeface="Montserrat" panose="00000500000000000000" pitchFamily="50" charset="0"/>
              </a:rPr>
              <a:t>If you are sick, do not go to work, especially if you have symptoms of vomiting, diarrhea, jaundice, or a </a:t>
            </a:r>
            <a:r>
              <a:rPr lang="en-US" sz="2400" dirty="0" smtClean="0">
                <a:solidFill>
                  <a:srgbClr val="004B8D"/>
                </a:solidFill>
                <a:latin typeface="Montserrat" panose="00000500000000000000" pitchFamily="50" charset="0"/>
              </a:rPr>
              <a:t>sore </a:t>
            </a:r>
            <a:r>
              <a:rPr lang="en-US" sz="2400" dirty="0">
                <a:solidFill>
                  <a:srgbClr val="004B8D"/>
                </a:solidFill>
                <a:latin typeface="Montserrat" panose="00000500000000000000" pitchFamily="50" charset="0"/>
              </a:rPr>
              <a:t>throat with a </a:t>
            </a:r>
            <a:r>
              <a:rPr lang="en-US" sz="2400" dirty="0" smtClean="0">
                <a:solidFill>
                  <a:srgbClr val="004B8D"/>
                </a:solidFill>
                <a:latin typeface="Montserrat" panose="00000500000000000000" pitchFamily="50" charset="0"/>
              </a:rPr>
              <a:t>fever.</a:t>
            </a:r>
            <a:endParaRPr lang="en-US" sz="2400" dirty="0">
              <a:solidFill>
                <a:srgbClr val="004B8D"/>
              </a:solidFill>
              <a:latin typeface="Montserrat" panose="00000500000000000000" pitchFamily="50" charset="0"/>
            </a:endParaRPr>
          </a:p>
          <a:p>
            <a:pPr marL="285750" indent="-285750">
              <a:buFont typeface="Arial" panose="020B0604020202020204" pitchFamily="34" charset="0"/>
              <a:buChar char="•"/>
            </a:pPr>
            <a:r>
              <a:rPr lang="en-US" sz="2400" dirty="0">
                <a:solidFill>
                  <a:srgbClr val="004B8D"/>
                </a:solidFill>
                <a:latin typeface="Montserrat" panose="00000500000000000000" pitchFamily="50" charset="0"/>
              </a:rPr>
              <a:t>Shower or bath prior to your </a:t>
            </a:r>
            <a:r>
              <a:rPr lang="en-US" sz="2400" dirty="0" smtClean="0">
                <a:solidFill>
                  <a:srgbClr val="004B8D"/>
                </a:solidFill>
                <a:latin typeface="Montserrat" panose="00000500000000000000" pitchFamily="50" charset="0"/>
              </a:rPr>
              <a:t>shift.</a:t>
            </a:r>
            <a:endParaRPr lang="en-US" sz="2400" dirty="0">
              <a:solidFill>
                <a:srgbClr val="004B8D"/>
              </a:solidFill>
              <a:latin typeface="Montserrat" panose="00000500000000000000" pitchFamily="50" charset="0"/>
            </a:endParaRPr>
          </a:p>
          <a:p>
            <a:pPr marL="285750" indent="-285750">
              <a:buFont typeface="Arial" panose="020B0604020202020204" pitchFamily="34" charset="0"/>
              <a:buChar char="•"/>
            </a:pPr>
            <a:r>
              <a:rPr lang="en-US" sz="2400" dirty="0">
                <a:solidFill>
                  <a:srgbClr val="004B8D"/>
                </a:solidFill>
                <a:latin typeface="Montserrat" panose="00000500000000000000" pitchFamily="50" charset="0"/>
              </a:rPr>
              <a:t>Wear clean </a:t>
            </a:r>
            <a:r>
              <a:rPr lang="en-US" sz="2400" dirty="0" smtClean="0">
                <a:solidFill>
                  <a:srgbClr val="004B8D"/>
                </a:solidFill>
                <a:latin typeface="Montserrat" panose="00000500000000000000" pitchFamily="50" charset="0"/>
              </a:rPr>
              <a:t>clothes.</a:t>
            </a:r>
          </a:p>
          <a:p>
            <a:pPr marL="285750" indent="-285750">
              <a:buFont typeface="Arial" panose="020B0604020202020204" pitchFamily="34" charset="0"/>
              <a:buChar char="•"/>
            </a:pPr>
            <a:r>
              <a:rPr lang="en-US" sz="2400" dirty="0">
                <a:solidFill>
                  <a:srgbClr val="004B8D"/>
                </a:solidFill>
                <a:latin typeface="Montserrat" panose="00000500000000000000" pitchFamily="50" charset="0"/>
              </a:rPr>
              <a:t>Store all personal belongings away from </a:t>
            </a:r>
            <a:r>
              <a:rPr lang="en-US" sz="2400" dirty="0" smtClean="0">
                <a:solidFill>
                  <a:srgbClr val="004B8D"/>
                </a:solidFill>
                <a:latin typeface="Montserrat" panose="00000500000000000000" pitchFamily="50" charset="0"/>
              </a:rPr>
              <a:t>food.</a:t>
            </a:r>
            <a:endParaRPr lang="en-US" sz="2400" dirty="0">
              <a:solidFill>
                <a:srgbClr val="004B8D"/>
              </a:solidFill>
              <a:latin typeface="Montserrat" panose="00000500000000000000" pitchFamily="50" charset="0"/>
            </a:endParaRPr>
          </a:p>
          <a:p>
            <a:endParaRPr lang="en-US" sz="2000" dirty="0">
              <a:solidFill>
                <a:srgbClr val="004B8D"/>
              </a:solidFill>
              <a:latin typeface="Montserrat" panose="00000500000000000000" pitchFamily="50" charset="0"/>
            </a:endParaRPr>
          </a:p>
        </p:txBody>
      </p:sp>
    </p:spTree>
    <p:extLst>
      <p:ext uri="{BB962C8B-B14F-4D97-AF65-F5344CB8AC3E}">
        <p14:creationId xmlns:p14="http://schemas.microsoft.com/office/powerpoint/2010/main" val="407923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1"/>
            <a:ext cx="10982036" cy="1690688"/>
          </a:xfrm>
        </p:spPr>
        <p:txBody>
          <a:bodyPr>
            <a:normAutofit/>
          </a:bodyPr>
          <a:lstStyle/>
          <a:p>
            <a:pPr algn="ctr"/>
            <a:r>
              <a:rPr lang="en-US" sz="5400" b="1" dirty="0" smtClean="0">
                <a:latin typeface="Viva Beautiful Pro" panose="02000506000000020004" pitchFamily="50" charset="0"/>
                <a:cs typeface="Arial" panose="020B0604020202020204" pitchFamily="34" charset="0"/>
              </a:rPr>
              <a:t>Food Allergens</a:t>
            </a:r>
            <a:endParaRPr lang="en-US" sz="5400" b="1" dirty="0">
              <a:latin typeface="Viva Beautiful Pro" panose="02000506000000020004" pitchFamily="50" charset="0"/>
              <a:cs typeface="Arial" panose="020B0604020202020204" pitchFamily="34" charset="0"/>
            </a:endParaRPr>
          </a:p>
        </p:txBody>
      </p:sp>
      <p:sp>
        <p:nvSpPr>
          <p:cNvPr id="4" name="AutoShape 10" descr="News | Fareway Launches New Logos | Fareway"/>
          <p:cNvSpPr>
            <a:spLocks noChangeAspect="1" noChangeArrowheads="1"/>
          </p:cNvSpPr>
          <p:nvPr/>
        </p:nvSpPr>
        <p:spPr bwMode="auto">
          <a:xfrm>
            <a:off x="8123918" y="3129540"/>
            <a:ext cx="3728448" cy="37284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2" descr="News | Fareway Launches New Logos | Fareway"/>
          <p:cNvSpPr>
            <a:spLocks noChangeAspect="1" noChangeArrowheads="1"/>
          </p:cNvSpPr>
          <p:nvPr/>
        </p:nvSpPr>
        <p:spPr bwMode="auto">
          <a:xfrm>
            <a:off x="4135772" y="2594804"/>
            <a:ext cx="7346057" cy="40324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Content Placeholder 1"/>
          <p:cNvSpPr>
            <a:spLocks noGrp="1"/>
          </p:cNvSpPr>
          <p:nvPr>
            <p:ph sz="half" idx="2"/>
          </p:nvPr>
        </p:nvSpPr>
        <p:spPr>
          <a:xfrm>
            <a:off x="838200" y="1780946"/>
            <a:ext cx="10515600" cy="2228992"/>
          </a:xfrm>
        </p:spPr>
        <p:txBody>
          <a:bodyPr>
            <a:noAutofit/>
          </a:bodyPr>
          <a:lstStyle/>
          <a:p>
            <a:r>
              <a:rPr lang="en-US" sz="2400" dirty="0"/>
              <a:t>Food allergies occur when the body has a reaction to certain food items. </a:t>
            </a:r>
            <a:r>
              <a:rPr lang="en-US" sz="2400" dirty="0" smtClean="0"/>
              <a:t>While many different foods can cause allergic reactions, the Food Allergen Labeling and Consumer Protecting Act of 2004 identifies eight foods as a major food allergens. In April of 2021, a law was signed declaring a 9</a:t>
            </a:r>
            <a:r>
              <a:rPr lang="en-US" sz="2400" baseline="30000" dirty="0" smtClean="0"/>
              <a:t>th</a:t>
            </a:r>
            <a:r>
              <a:rPr lang="en-US" sz="2400" dirty="0" smtClean="0"/>
              <a:t> food allergen recognized by the United States. </a:t>
            </a:r>
            <a:endParaRPr lang="en-US" sz="2400" dirty="0"/>
          </a:p>
        </p:txBody>
      </p:sp>
    </p:spTree>
    <p:extLst>
      <p:ext uri="{BB962C8B-B14F-4D97-AF65-F5344CB8AC3E}">
        <p14:creationId xmlns:p14="http://schemas.microsoft.com/office/powerpoint/2010/main" val="2630179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364" y="0"/>
            <a:ext cx="10972800" cy="1690689"/>
          </a:xfrm>
        </p:spPr>
        <p:txBody>
          <a:bodyPr/>
          <a:lstStyle/>
          <a:p>
            <a:pPr algn="ctr"/>
            <a:r>
              <a:rPr lang="en-US" sz="5400" b="1" dirty="0">
                <a:latin typeface="Viva Beautiful Pro" panose="02000506000000020004" pitchFamily="50" charset="0"/>
                <a:cs typeface="Arial" panose="020B0604020202020204" pitchFamily="34" charset="0"/>
              </a:rPr>
              <a:t>Food Allergens</a:t>
            </a:r>
            <a:endParaRPr lang="en-US" dirty="0">
              <a:latin typeface="Viva Beautiful Pro B" panose="02000506000000020004" pitchFamily="50" charset="0"/>
            </a:endParaRPr>
          </a:p>
        </p:txBody>
      </p:sp>
      <p:sp>
        <p:nvSpPr>
          <p:cNvPr id="4" name="Content Placeholder 3"/>
          <p:cNvSpPr>
            <a:spLocks noGrp="1"/>
          </p:cNvSpPr>
          <p:nvPr>
            <p:ph sz="half" idx="2"/>
          </p:nvPr>
        </p:nvSpPr>
        <p:spPr>
          <a:xfrm>
            <a:off x="838199" y="1414564"/>
            <a:ext cx="4785919" cy="4351338"/>
          </a:xfrm>
        </p:spPr>
        <p:txBody>
          <a:bodyPr>
            <a:normAutofit fontScale="92500" lnSpcReduction="10000"/>
          </a:bodyPr>
          <a:lstStyle/>
          <a:p>
            <a:pPr marL="342900" indent="-342900">
              <a:buAutoNum type="arabicPeriod"/>
            </a:pPr>
            <a:r>
              <a:rPr lang="en-US" sz="2600" dirty="0">
                <a:latin typeface="Montserrat" panose="00000500000000000000" pitchFamily="50" charset="0"/>
              </a:rPr>
              <a:t>Milk</a:t>
            </a:r>
          </a:p>
          <a:p>
            <a:pPr marL="342900" indent="-342900">
              <a:buAutoNum type="arabicPeriod"/>
            </a:pPr>
            <a:r>
              <a:rPr lang="en-US" sz="2600" dirty="0">
                <a:latin typeface="Montserrat" panose="00000500000000000000" pitchFamily="50" charset="0"/>
              </a:rPr>
              <a:t>Eggs</a:t>
            </a:r>
          </a:p>
          <a:p>
            <a:pPr marL="342900" indent="-342900">
              <a:buAutoNum type="arabicPeriod"/>
            </a:pPr>
            <a:r>
              <a:rPr lang="en-US" sz="2600" dirty="0">
                <a:latin typeface="Montserrat" panose="00000500000000000000" pitchFamily="50" charset="0"/>
              </a:rPr>
              <a:t>Fish (ex. bass, flounder, cod)</a:t>
            </a:r>
          </a:p>
          <a:p>
            <a:pPr marL="342900" indent="-342900">
              <a:buAutoNum type="arabicPeriod"/>
            </a:pPr>
            <a:r>
              <a:rPr lang="en-US" sz="2600" dirty="0">
                <a:latin typeface="Montserrat" panose="00000500000000000000" pitchFamily="50" charset="0"/>
              </a:rPr>
              <a:t>Crustacean shellfish (ex. crab, lobster, shrimp)</a:t>
            </a:r>
          </a:p>
          <a:p>
            <a:pPr marL="342900" indent="-342900">
              <a:buAutoNum type="arabicPeriod"/>
            </a:pPr>
            <a:r>
              <a:rPr lang="en-US" sz="2600" dirty="0">
                <a:latin typeface="Montserrat" panose="00000500000000000000" pitchFamily="50" charset="0"/>
              </a:rPr>
              <a:t>Tree nuts (ex. Almonds, walnuts, </a:t>
            </a:r>
            <a:r>
              <a:rPr lang="en-US" sz="2600" dirty="0" smtClean="0">
                <a:latin typeface="Montserrat" panose="00000500000000000000" pitchFamily="50" charset="0"/>
              </a:rPr>
              <a:t>pecans)</a:t>
            </a:r>
            <a:endParaRPr lang="en-US" sz="2600" dirty="0">
              <a:latin typeface="Montserrat" panose="00000500000000000000" pitchFamily="50" charset="0"/>
            </a:endParaRPr>
          </a:p>
          <a:p>
            <a:pPr marL="342900" indent="-342900">
              <a:buAutoNum type="arabicPeriod"/>
            </a:pPr>
            <a:r>
              <a:rPr lang="en-US" sz="2600" dirty="0">
                <a:latin typeface="Montserrat" panose="00000500000000000000" pitchFamily="50" charset="0"/>
              </a:rPr>
              <a:t>Peanuts</a:t>
            </a:r>
          </a:p>
          <a:p>
            <a:pPr marL="342900" indent="-342900">
              <a:buAutoNum type="arabicPeriod"/>
            </a:pPr>
            <a:r>
              <a:rPr lang="en-US" sz="2600" dirty="0">
                <a:latin typeface="Montserrat" panose="00000500000000000000" pitchFamily="50" charset="0"/>
              </a:rPr>
              <a:t>Wheat</a:t>
            </a:r>
          </a:p>
          <a:p>
            <a:pPr marL="342900" indent="-342900">
              <a:buAutoNum type="arabicPeriod"/>
            </a:pPr>
            <a:r>
              <a:rPr lang="en-US" sz="2600" dirty="0">
                <a:latin typeface="Montserrat" panose="00000500000000000000" pitchFamily="50" charset="0"/>
              </a:rPr>
              <a:t>Soybeans</a:t>
            </a:r>
          </a:p>
          <a:p>
            <a:pPr marL="342900" indent="-342900">
              <a:buAutoNum type="arabicPeriod"/>
            </a:pPr>
            <a:r>
              <a:rPr lang="en-US" sz="2600" dirty="0">
                <a:latin typeface="Montserrat" panose="00000500000000000000" pitchFamily="50" charset="0"/>
              </a:rPr>
              <a:t>Sesame</a:t>
            </a:r>
          </a:p>
          <a:p>
            <a:pPr marL="342900" indent="-342900">
              <a:buAutoNum type="arabicPeriod"/>
            </a:pPr>
            <a:endParaRPr lang="en-US" dirty="0"/>
          </a:p>
          <a:p>
            <a:endParaRPr lang="en-US" dirty="0"/>
          </a:p>
        </p:txBody>
      </p:sp>
      <p:pic>
        <p:nvPicPr>
          <p:cNvPr id="5" name="Picture 4"/>
          <p:cNvPicPr>
            <a:picLocks noChangeAspect="1"/>
          </p:cNvPicPr>
          <p:nvPr/>
        </p:nvPicPr>
        <p:blipFill rotWithShape="1">
          <a:blip r:embed="rId2"/>
          <a:srcRect l="3506" t="1980" b="-653"/>
          <a:stretch/>
        </p:blipFill>
        <p:spPr>
          <a:xfrm>
            <a:off x="6282650" y="1484852"/>
            <a:ext cx="5506679" cy="44885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62972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1690688"/>
          </a:xfrm>
        </p:spPr>
        <p:txBody>
          <a:bodyPr>
            <a:normAutofit/>
          </a:bodyPr>
          <a:lstStyle/>
          <a:p>
            <a:pPr algn="ctr"/>
            <a:r>
              <a:rPr lang="en-US" sz="5400" b="1" dirty="0" smtClean="0">
                <a:latin typeface="Viva Beautiful Pro" panose="02000506000000020004" pitchFamily="50" charset="0"/>
                <a:cs typeface="Arial" panose="020B0604020202020204" pitchFamily="34" charset="0"/>
              </a:rPr>
              <a:t>Preventing Food Allergen Contamination</a:t>
            </a:r>
            <a:endParaRPr lang="en-US" sz="5400" b="1" dirty="0">
              <a:latin typeface="Viva Beautiful Pro" panose="02000506000000020004" pitchFamily="50" charset="0"/>
              <a:cs typeface="Arial" panose="020B0604020202020204" pitchFamily="34" charset="0"/>
            </a:endParaRPr>
          </a:p>
        </p:txBody>
      </p:sp>
      <p:sp>
        <p:nvSpPr>
          <p:cNvPr id="3" name="Content Placeholder 2"/>
          <p:cNvSpPr>
            <a:spLocks noGrp="1"/>
          </p:cNvSpPr>
          <p:nvPr>
            <p:ph idx="1"/>
          </p:nvPr>
        </p:nvSpPr>
        <p:spPr>
          <a:xfrm>
            <a:off x="838199" y="1493240"/>
            <a:ext cx="10515601" cy="4796571"/>
          </a:xfrm>
        </p:spPr>
        <p:txBody>
          <a:bodyPr>
            <a:normAutofit/>
          </a:bodyPr>
          <a:lstStyle/>
          <a:p>
            <a:r>
              <a:rPr lang="en-US" sz="2400" dirty="0" smtClean="0">
                <a:latin typeface="Montserrat" panose="00000500000000000000" pitchFamily="50" charset="0"/>
                <a:cs typeface="Arial" panose="020B0604020202020204" pitchFamily="34" charset="0"/>
              </a:rPr>
              <a:t>Labels are the most important way to help keep people with food allergies safe.</a:t>
            </a:r>
          </a:p>
          <a:p>
            <a:r>
              <a:rPr lang="en-US" sz="2400" dirty="0" smtClean="0">
                <a:latin typeface="Montserrat" panose="00000500000000000000" pitchFamily="50" charset="0"/>
                <a:cs typeface="Arial" panose="020B0604020202020204" pitchFamily="34" charset="0"/>
              </a:rPr>
              <a:t>Place allergen signs on shelving or doorways to alert that certain products may be in use.</a:t>
            </a:r>
          </a:p>
          <a:p>
            <a:r>
              <a:rPr lang="en-US" sz="2400" dirty="0" smtClean="0">
                <a:latin typeface="Montserrat" panose="00000500000000000000" pitchFamily="50" charset="0"/>
                <a:cs typeface="Arial" panose="020B0604020202020204" pitchFamily="34" charset="0"/>
              </a:rPr>
              <a:t>Clean and sanitize all surfaces that have come in contact with food containing an allergen.</a:t>
            </a:r>
          </a:p>
          <a:p>
            <a:r>
              <a:rPr lang="en-US" sz="2400" dirty="0" smtClean="0">
                <a:latin typeface="Montserrat" panose="00000500000000000000" pitchFamily="50" charset="0"/>
                <a:cs typeface="Arial" panose="020B0604020202020204" pitchFamily="34" charset="0"/>
              </a:rPr>
              <a:t>Inspect food packing to ensure no leakage or spills that can cause cross contamination.</a:t>
            </a:r>
          </a:p>
          <a:p>
            <a:r>
              <a:rPr lang="en-US" sz="2400" dirty="0" smtClean="0">
                <a:latin typeface="Montserrat" panose="00000500000000000000" pitchFamily="50" charset="0"/>
                <a:cs typeface="Arial" panose="020B0604020202020204" pitchFamily="34" charset="0"/>
              </a:rPr>
              <a:t>Store foods with allergens separately from allergen free products. </a:t>
            </a:r>
          </a:p>
          <a:p>
            <a:r>
              <a:rPr lang="en-US" sz="2400" dirty="0" smtClean="0">
                <a:latin typeface="Montserrat" panose="00000500000000000000" pitchFamily="50" charset="0"/>
                <a:cs typeface="Arial" panose="020B0604020202020204" pitchFamily="34" charset="0"/>
              </a:rPr>
              <a:t>Wash hands and change gloves after handling a food containing allergens and before handling allergen free food.</a:t>
            </a:r>
            <a:endParaRPr lang="en-US" sz="2400"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1682794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65125"/>
            <a:ext cx="10991273" cy="1507637"/>
          </a:xfrm>
        </p:spPr>
        <p:txBody>
          <a:bodyPr>
            <a:noAutofit/>
          </a:bodyPr>
          <a:lstStyle/>
          <a:p>
            <a:pPr algn="ctr"/>
            <a:r>
              <a:rPr lang="en-US" sz="5400" b="1" dirty="0" smtClean="0">
                <a:latin typeface="Viva Beautiful Pro" panose="02000506000000020004" pitchFamily="50" charset="0"/>
                <a:cs typeface="Arial" panose="020B0604020202020204" pitchFamily="34" charset="0"/>
              </a:rPr>
              <a:t>Cross Contamination</a:t>
            </a:r>
            <a:r>
              <a:rPr lang="en-US" sz="5400" b="1" dirty="0" smtClean="0">
                <a:latin typeface="Arial" panose="020B0604020202020204" pitchFamily="34" charset="0"/>
                <a:cs typeface="Arial" panose="020B0604020202020204" pitchFamily="34" charset="0"/>
              </a:rPr>
              <a:t/>
            </a:r>
            <a:br>
              <a:rPr lang="en-US" sz="5400" b="1" dirty="0" smtClean="0">
                <a:latin typeface="Arial" panose="020B0604020202020204" pitchFamily="34" charset="0"/>
                <a:cs typeface="Arial" panose="020B0604020202020204" pitchFamily="34" charset="0"/>
              </a:rPr>
            </a:br>
            <a:endParaRPr lang="en-US" sz="5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5992" y="939567"/>
            <a:ext cx="10887808" cy="5805182"/>
          </a:xfrm>
        </p:spPr>
        <p:txBody>
          <a:bodyPr>
            <a:normAutofit fontScale="92500" lnSpcReduction="10000"/>
          </a:bodyPr>
          <a:lstStyle/>
          <a:p>
            <a:pPr lvl="1"/>
            <a:r>
              <a:rPr lang="en-US" sz="2600" dirty="0" smtClean="0">
                <a:latin typeface="Montserrat" panose="00000500000000000000" pitchFamily="50" charset="0"/>
                <a:cs typeface="Arial" panose="020B0604020202020204" pitchFamily="34" charset="0"/>
              </a:rPr>
              <a:t>Cross contamination is the transfer of pathogens from one surface or food to another. </a:t>
            </a:r>
          </a:p>
          <a:p>
            <a:pPr lvl="1"/>
            <a:r>
              <a:rPr lang="en-US" sz="2600" dirty="0" smtClean="0">
                <a:latin typeface="Montserrat" panose="00000500000000000000" pitchFamily="50" charset="0"/>
                <a:cs typeface="Arial" panose="020B0604020202020204" pitchFamily="34" charset="0"/>
              </a:rPr>
              <a:t>Two types of cross contamination:</a:t>
            </a:r>
          </a:p>
          <a:p>
            <a:pPr lvl="2"/>
            <a:r>
              <a:rPr lang="en-US" sz="2600" b="1" dirty="0" smtClean="0">
                <a:solidFill>
                  <a:schemeClr val="tx1"/>
                </a:solidFill>
                <a:latin typeface="Montserrat" panose="00000500000000000000" pitchFamily="50" charset="0"/>
                <a:cs typeface="Arial" panose="020B0604020202020204" pitchFamily="34" charset="0"/>
              </a:rPr>
              <a:t>Indirect</a:t>
            </a:r>
            <a:r>
              <a:rPr lang="en-US" sz="2600" dirty="0" smtClean="0">
                <a:solidFill>
                  <a:schemeClr val="tx1"/>
                </a:solidFill>
                <a:latin typeface="Montserrat" panose="00000500000000000000" pitchFamily="50" charset="0"/>
                <a:cs typeface="Arial" panose="020B0604020202020204" pitchFamily="34" charset="0"/>
              </a:rPr>
              <a:t>- Ex: a raw chicken breast is cut with a knife on a cutting board and then the same knife and cutting board is used to cut an apple.</a:t>
            </a:r>
          </a:p>
          <a:p>
            <a:pPr lvl="2"/>
            <a:r>
              <a:rPr lang="en-US" sz="2600" b="1" dirty="0" smtClean="0">
                <a:solidFill>
                  <a:schemeClr val="tx1"/>
                </a:solidFill>
                <a:latin typeface="Montserrat" panose="00000500000000000000" pitchFamily="50" charset="0"/>
                <a:cs typeface="Arial" panose="020B0604020202020204" pitchFamily="34" charset="0"/>
              </a:rPr>
              <a:t>Direct</a:t>
            </a:r>
            <a:r>
              <a:rPr lang="en-US" sz="2600" dirty="0" smtClean="0">
                <a:solidFill>
                  <a:schemeClr val="tx1"/>
                </a:solidFill>
                <a:latin typeface="Montserrat" panose="00000500000000000000" pitchFamily="50" charset="0"/>
                <a:cs typeface="Arial" panose="020B0604020202020204" pitchFamily="34" charset="0"/>
              </a:rPr>
              <a:t>- A plate of raw meat is dripping and is placed on a shelf above an open pitcher of water in the refrigerator.</a:t>
            </a:r>
            <a:endParaRPr lang="en-US" sz="2000" b="1" dirty="0">
              <a:latin typeface="Arial" panose="020B0604020202020204" pitchFamily="34" charset="0"/>
              <a:cs typeface="Arial" panose="020B0604020202020204" pitchFamily="34" charset="0"/>
            </a:endParaRPr>
          </a:p>
          <a:p>
            <a:pPr marL="457200" lvl="1" indent="0">
              <a:buNone/>
            </a:pPr>
            <a:endParaRPr lang="en-US" sz="2000" b="1" dirty="0" smtClean="0">
              <a:latin typeface="Arial" panose="020B0604020202020204" pitchFamily="34" charset="0"/>
              <a:cs typeface="Arial" panose="020B0604020202020204" pitchFamily="34" charset="0"/>
            </a:endParaRPr>
          </a:p>
          <a:p>
            <a:pPr marL="457200" lvl="1" indent="0" algn="ctr">
              <a:buNone/>
            </a:pPr>
            <a:r>
              <a:rPr lang="en-US" sz="5800" b="1" dirty="0" smtClean="0">
                <a:solidFill>
                  <a:srgbClr val="0A2340"/>
                </a:solidFill>
                <a:latin typeface="Viva Beautiful Pro" panose="02000506000000020004" pitchFamily="50" charset="0"/>
                <a:cs typeface="Arial" panose="020B0604020202020204" pitchFamily="34" charset="0"/>
              </a:rPr>
              <a:t>How to Avoid Cross Contamination</a:t>
            </a:r>
          </a:p>
          <a:p>
            <a:pPr lvl="1"/>
            <a:r>
              <a:rPr lang="en-US" sz="2600" dirty="0" smtClean="0">
                <a:latin typeface="Montserrat" panose="00000500000000000000" pitchFamily="50" charset="0"/>
                <a:cs typeface="Arial" panose="020B0604020202020204" pitchFamily="34" charset="0"/>
              </a:rPr>
              <a:t>Cover raw food and keep it separate from ready to eat food in the fridge.</a:t>
            </a:r>
          </a:p>
          <a:p>
            <a:pPr lvl="1"/>
            <a:r>
              <a:rPr lang="en-US" sz="2600" dirty="0" smtClean="0">
                <a:latin typeface="Montserrat" panose="00000500000000000000" pitchFamily="50" charset="0"/>
                <a:cs typeface="Arial" panose="020B0604020202020204" pitchFamily="34" charset="0"/>
              </a:rPr>
              <a:t>Use clean and sanitized utensils and cutting boards.</a:t>
            </a:r>
          </a:p>
          <a:p>
            <a:pPr lvl="1"/>
            <a:r>
              <a:rPr lang="en-US" sz="2600" dirty="0" smtClean="0">
                <a:latin typeface="Montserrat" panose="00000500000000000000" pitchFamily="50" charset="0"/>
                <a:cs typeface="Arial" panose="020B0604020202020204" pitchFamily="34" charset="0"/>
              </a:rPr>
              <a:t>Store cooked and raw food separately.</a:t>
            </a:r>
          </a:p>
          <a:p>
            <a:pPr lvl="1"/>
            <a:r>
              <a:rPr lang="en-US" sz="2600" dirty="0" smtClean="0">
                <a:latin typeface="Montserrat" panose="00000500000000000000" pitchFamily="50" charset="0"/>
                <a:cs typeface="Arial" panose="020B0604020202020204" pitchFamily="34" charset="0"/>
              </a:rPr>
              <a:t>Follow proper handwashing guidelines.</a:t>
            </a:r>
          </a:p>
          <a:p>
            <a:pPr marL="457200" lvl="1" indent="0">
              <a:buNone/>
            </a:pPr>
            <a:endParaRPr lang="en-US" sz="2000" dirty="0" smtClean="0">
              <a:latin typeface="Montserrat" panose="00000500000000000000" pitchFamily="50" charset="0"/>
              <a:cs typeface="Arial" panose="020B0604020202020204" pitchFamily="34" charset="0"/>
            </a:endParaRPr>
          </a:p>
          <a:p>
            <a:pPr marL="457200" lvl="1" indent="0">
              <a:buNone/>
            </a:pPr>
            <a:endParaRPr lang="en-US" sz="6000" dirty="0">
              <a:latin typeface="Montserrat" panose="00000500000000000000" pitchFamily="50" charset="0"/>
              <a:cs typeface="Arial" panose="020B0604020202020204" pitchFamily="34" charset="0"/>
            </a:endParaRPr>
          </a:p>
          <a:p>
            <a:pPr marL="457200" lvl="1" indent="0">
              <a:buNone/>
            </a:pP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898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363" y="96715"/>
            <a:ext cx="10970313" cy="1593973"/>
          </a:xfrm>
        </p:spPr>
        <p:txBody>
          <a:bodyPr>
            <a:normAutofit/>
          </a:bodyPr>
          <a:lstStyle/>
          <a:p>
            <a:pPr algn="ctr"/>
            <a:r>
              <a:rPr lang="en-US" sz="5400" b="1" dirty="0" smtClean="0">
                <a:latin typeface="Viva Beautiful Pro" panose="02000506000000020004" pitchFamily="50" charset="0"/>
                <a:cs typeface="Arial" panose="020B0604020202020204" pitchFamily="34" charset="0"/>
              </a:rPr>
              <a:t>Cross Contact</a:t>
            </a:r>
            <a:endParaRPr lang="en-US" sz="5400" b="1" dirty="0">
              <a:latin typeface="Viva Beautiful Pro" panose="02000506000000020004" pitchFamily="50" charset="0"/>
              <a:cs typeface="Arial" panose="020B0604020202020204" pitchFamily="34" charset="0"/>
            </a:endParaRPr>
          </a:p>
        </p:txBody>
      </p:sp>
      <p:sp>
        <p:nvSpPr>
          <p:cNvPr id="3" name="Content Placeholder 2"/>
          <p:cNvSpPr>
            <a:spLocks noGrp="1"/>
          </p:cNvSpPr>
          <p:nvPr>
            <p:ph idx="1"/>
          </p:nvPr>
        </p:nvSpPr>
        <p:spPr>
          <a:xfrm>
            <a:off x="838199" y="1246909"/>
            <a:ext cx="10732477" cy="4795117"/>
          </a:xfrm>
        </p:spPr>
        <p:txBody>
          <a:bodyPr>
            <a:normAutofit fontScale="85000" lnSpcReduction="20000"/>
          </a:bodyPr>
          <a:lstStyle/>
          <a:p>
            <a:pPr>
              <a:lnSpc>
                <a:spcPct val="120000"/>
              </a:lnSpc>
            </a:pPr>
            <a:r>
              <a:rPr lang="en-US" sz="2600" dirty="0">
                <a:latin typeface="Montserrat" panose="00000500000000000000" pitchFamily="50" charset="0"/>
                <a:cs typeface="Arial" panose="020B0604020202020204" pitchFamily="34" charset="0"/>
              </a:rPr>
              <a:t>Cross contact is when a food item containing an allergen comes in contact with another food item and their proteins mix. </a:t>
            </a:r>
            <a:endParaRPr lang="en-US" sz="2600" dirty="0" smtClean="0">
              <a:latin typeface="Montserrat" panose="00000500000000000000" pitchFamily="50"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marL="0" indent="0" algn="ctr">
              <a:buNone/>
            </a:pPr>
            <a:endParaRPr lang="en-US" sz="5400" b="1" dirty="0" smtClean="0">
              <a:solidFill>
                <a:srgbClr val="0A2340"/>
              </a:solidFill>
              <a:latin typeface="Viva Beautiful Pro" panose="02000506000000020004" pitchFamily="50" charset="0"/>
              <a:cs typeface="Arial" panose="020B0604020202020204" pitchFamily="34" charset="0"/>
            </a:endParaRPr>
          </a:p>
          <a:p>
            <a:pPr>
              <a:lnSpc>
                <a:spcPct val="120000"/>
              </a:lnSpc>
            </a:pPr>
            <a:endParaRPr lang="en-US" sz="2600" dirty="0" smtClean="0">
              <a:latin typeface="Montserrat" panose="00000500000000000000" pitchFamily="50" charset="0"/>
              <a:cs typeface="Arial" panose="020B0604020202020204" pitchFamily="34" charset="0"/>
            </a:endParaRPr>
          </a:p>
          <a:p>
            <a:pPr>
              <a:lnSpc>
                <a:spcPct val="120000"/>
              </a:lnSpc>
            </a:pPr>
            <a:r>
              <a:rPr lang="en-US" sz="2600" dirty="0" smtClean="0">
                <a:latin typeface="Montserrat" panose="00000500000000000000" pitchFamily="50" charset="0"/>
                <a:cs typeface="Arial" panose="020B0604020202020204" pitchFamily="34" charset="0"/>
              </a:rPr>
              <a:t>Isolate spilled food containing an allergen from other food products.</a:t>
            </a:r>
          </a:p>
          <a:p>
            <a:pPr>
              <a:lnSpc>
                <a:spcPct val="120000"/>
              </a:lnSpc>
            </a:pPr>
            <a:r>
              <a:rPr lang="en-US" sz="2600" dirty="0" smtClean="0">
                <a:latin typeface="Montserrat" panose="00000500000000000000" pitchFamily="50" charset="0"/>
                <a:cs typeface="Arial" panose="020B0604020202020204" pitchFamily="34" charset="0"/>
              </a:rPr>
              <a:t>Inspect surrounding products to make sure they have not come in contact with the spilled food.</a:t>
            </a:r>
          </a:p>
          <a:p>
            <a:pPr>
              <a:lnSpc>
                <a:spcPct val="120000"/>
              </a:lnSpc>
            </a:pPr>
            <a:r>
              <a:rPr lang="en-US" sz="2600" dirty="0" smtClean="0">
                <a:latin typeface="Montserrat" panose="00000500000000000000" pitchFamily="50" charset="0"/>
                <a:cs typeface="Arial" panose="020B0604020202020204" pitchFamily="34" charset="0"/>
              </a:rPr>
              <a:t>Dispose of any open product that can come in contact with the spilled food.</a:t>
            </a:r>
          </a:p>
          <a:p>
            <a:pPr>
              <a:lnSpc>
                <a:spcPct val="120000"/>
              </a:lnSpc>
            </a:pPr>
            <a:r>
              <a:rPr lang="en-US" sz="2600" dirty="0" smtClean="0">
                <a:latin typeface="Montserrat" panose="00000500000000000000" pitchFamily="50" charset="0"/>
                <a:cs typeface="Arial" panose="020B0604020202020204" pitchFamily="34" charset="0"/>
              </a:rPr>
              <a:t>Clean and sanitize the area.</a:t>
            </a:r>
          </a:p>
          <a:p>
            <a:endParaRPr lang="en-US" sz="2400" b="1" dirty="0" smtClean="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p:txBody>
      </p:sp>
      <p:sp>
        <p:nvSpPr>
          <p:cNvPr id="5" name="TextBox 4"/>
          <p:cNvSpPr txBox="1"/>
          <p:nvPr/>
        </p:nvSpPr>
        <p:spPr>
          <a:xfrm>
            <a:off x="600363" y="2586182"/>
            <a:ext cx="10970313" cy="923330"/>
          </a:xfrm>
          <a:prstGeom prst="rect">
            <a:avLst/>
          </a:prstGeom>
          <a:noFill/>
        </p:spPr>
        <p:txBody>
          <a:bodyPr wrap="square" rtlCol="0">
            <a:spAutoFit/>
          </a:bodyPr>
          <a:lstStyle/>
          <a:p>
            <a:pPr algn="ctr"/>
            <a:r>
              <a:rPr lang="en-US" sz="5400" b="1" dirty="0" smtClean="0">
                <a:solidFill>
                  <a:srgbClr val="0A2340"/>
                </a:solidFill>
                <a:latin typeface="Viva Beautiful Pro" panose="02000506000000020004" pitchFamily="50" charset="0"/>
              </a:rPr>
              <a:t>How to Avoid Cross Contact</a:t>
            </a:r>
            <a:endParaRPr lang="en-US" sz="5400" b="1" dirty="0">
              <a:solidFill>
                <a:srgbClr val="0A2340"/>
              </a:solidFill>
              <a:latin typeface="Viva Beautiful Pro" panose="02000506000000020004" pitchFamily="50" charset="0"/>
            </a:endParaRPr>
          </a:p>
        </p:txBody>
      </p:sp>
    </p:spTree>
    <p:extLst>
      <p:ext uri="{BB962C8B-B14F-4D97-AF65-F5344CB8AC3E}">
        <p14:creationId xmlns:p14="http://schemas.microsoft.com/office/powerpoint/2010/main" val="100189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36" y="1"/>
            <a:ext cx="10954328" cy="1690688"/>
          </a:xfrm>
        </p:spPr>
        <p:txBody>
          <a:bodyPr>
            <a:normAutofit/>
          </a:bodyPr>
          <a:lstStyle/>
          <a:p>
            <a:pPr algn="ctr"/>
            <a:r>
              <a:rPr lang="en-US" sz="5400" b="1" dirty="0" smtClean="0">
                <a:latin typeface="Viva Beautiful Pro" panose="02000506000000020004" pitchFamily="50" charset="0"/>
                <a:cs typeface="Arial" panose="020B0604020202020204" pitchFamily="34" charset="0"/>
              </a:rPr>
              <a:t>Time and Temperature Control</a:t>
            </a:r>
            <a:r>
              <a:rPr lang="en-US" sz="5400" b="1" dirty="0" smtClean="0">
                <a:latin typeface="Arial" panose="020B0604020202020204" pitchFamily="34" charset="0"/>
                <a:cs typeface="Arial" panose="020B0604020202020204" pitchFamily="34" charset="0"/>
              </a:rPr>
              <a:t>	</a:t>
            </a:r>
            <a:endParaRPr lang="en-US" sz="5400"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9127073" y="1547987"/>
            <a:ext cx="2749471" cy="4351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838200" y="1610686"/>
            <a:ext cx="8121242" cy="544764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004B8D"/>
                </a:solidFill>
                <a:latin typeface="Montserrat" panose="00000500000000000000" pitchFamily="50" charset="0"/>
              </a:rPr>
              <a:t>Most foodborne illnesses happen because TCS (temperature controlled for safety) food has been time-temperature abused. TCS abuse happens anytime the food remains between 41 degrees F and 135 degrees. This is called the temperature danger zone because pathogens grow in this range. But most pathogens grow much faster between 70 degrees F and 125 degrees F. </a:t>
            </a:r>
            <a:endParaRPr lang="en-US" sz="2400" dirty="0" smtClean="0">
              <a:latin typeface="Montserrat" panose="00000500000000000000" pitchFamily="50" charset="0"/>
            </a:endParaRPr>
          </a:p>
          <a:p>
            <a:endParaRPr lang="en-US" sz="2400" dirty="0" smtClean="0">
              <a:solidFill>
                <a:srgbClr val="004B8D"/>
              </a:solidFill>
              <a:latin typeface="Montserrat" panose="00000500000000000000" pitchFamily="50" charset="0"/>
            </a:endParaRPr>
          </a:p>
          <a:p>
            <a:pPr marL="342900" indent="-342900">
              <a:buFont typeface="Arial" panose="020B0604020202020204" pitchFamily="34" charset="0"/>
              <a:buChar char="•"/>
            </a:pPr>
            <a:r>
              <a:rPr lang="en-US" sz="2400" dirty="0" smtClean="0">
                <a:solidFill>
                  <a:srgbClr val="004B8D"/>
                </a:solidFill>
                <a:latin typeface="Montserrat" panose="00000500000000000000" pitchFamily="50" charset="0"/>
              </a:rPr>
              <a:t>The longer food stays in the temperature danger zone, the more time pathogens have to grown.  If food is held in this range for four or more hours, you must throw it out.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03365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364" y="1"/>
            <a:ext cx="10972800" cy="1690688"/>
          </a:xfrm>
        </p:spPr>
        <p:txBody>
          <a:bodyPr>
            <a:normAutofit/>
          </a:bodyPr>
          <a:lstStyle/>
          <a:p>
            <a:pPr algn="ctr"/>
            <a:r>
              <a:rPr lang="en-US" sz="5400" b="1" dirty="0">
                <a:latin typeface="Viva Beautiful Pro" panose="02000506000000020004" pitchFamily="50" charset="0"/>
                <a:cs typeface="Arial" panose="020B0604020202020204" pitchFamily="34" charset="0"/>
              </a:rPr>
              <a:t>Time and Temperature Control</a:t>
            </a:r>
            <a:endParaRPr lang="en-US" sz="5400" dirty="0"/>
          </a:p>
        </p:txBody>
      </p:sp>
      <p:sp>
        <p:nvSpPr>
          <p:cNvPr id="3" name="Content Placeholder 2"/>
          <p:cNvSpPr>
            <a:spLocks noGrp="1"/>
          </p:cNvSpPr>
          <p:nvPr>
            <p:ph idx="1"/>
          </p:nvPr>
        </p:nvSpPr>
        <p:spPr>
          <a:xfrm>
            <a:off x="838200" y="1468315"/>
            <a:ext cx="7048500" cy="4708648"/>
          </a:xfrm>
        </p:spPr>
        <p:txBody>
          <a:bodyPr>
            <a:normAutofit/>
          </a:bodyPr>
          <a:lstStyle/>
          <a:p>
            <a:pPr marL="0" indent="0">
              <a:buNone/>
            </a:pPr>
            <a:r>
              <a:rPr lang="en-US" sz="2400" dirty="0">
                <a:latin typeface="Montserrat" panose="00000500000000000000" pitchFamily="50" charset="0"/>
              </a:rPr>
              <a:t>Food is being temperature abused anytime it is handled in the following way</a:t>
            </a:r>
            <a:r>
              <a:rPr lang="en-US" sz="2400" dirty="0" smtClean="0">
                <a:latin typeface="Montserrat" panose="00000500000000000000" pitchFamily="50" charset="0"/>
              </a:rPr>
              <a:t>:</a:t>
            </a:r>
          </a:p>
          <a:p>
            <a:pPr marL="742950" lvl="1" indent="-285750"/>
            <a:r>
              <a:rPr lang="en-US" dirty="0" smtClean="0">
                <a:solidFill>
                  <a:schemeClr val="tx1"/>
                </a:solidFill>
                <a:latin typeface="Montserrat" panose="00000500000000000000" pitchFamily="50" charset="0"/>
              </a:rPr>
              <a:t>Cooked </a:t>
            </a:r>
            <a:r>
              <a:rPr lang="en-US" dirty="0">
                <a:solidFill>
                  <a:schemeClr val="tx1"/>
                </a:solidFill>
                <a:latin typeface="Montserrat" panose="00000500000000000000" pitchFamily="50" charset="0"/>
              </a:rPr>
              <a:t>to the wrong internal </a:t>
            </a:r>
            <a:r>
              <a:rPr lang="en-US" dirty="0" smtClean="0">
                <a:solidFill>
                  <a:schemeClr val="tx1"/>
                </a:solidFill>
                <a:latin typeface="Montserrat" panose="00000500000000000000" pitchFamily="50" charset="0"/>
              </a:rPr>
              <a:t>temperature.</a:t>
            </a:r>
            <a:endParaRPr lang="en-US" dirty="0">
              <a:solidFill>
                <a:schemeClr val="tx1"/>
              </a:solidFill>
              <a:latin typeface="Montserrat" panose="00000500000000000000" pitchFamily="50" charset="0"/>
            </a:endParaRPr>
          </a:p>
          <a:p>
            <a:pPr marL="742950" lvl="1" indent="-285750"/>
            <a:r>
              <a:rPr lang="en-US" dirty="0">
                <a:solidFill>
                  <a:schemeClr val="tx1"/>
                </a:solidFill>
                <a:latin typeface="Montserrat" panose="00000500000000000000" pitchFamily="50" charset="0"/>
              </a:rPr>
              <a:t>Held at the wrong </a:t>
            </a:r>
            <a:r>
              <a:rPr lang="en-US" dirty="0" smtClean="0">
                <a:solidFill>
                  <a:schemeClr val="tx1"/>
                </a:solidFill>
                <a:latin typeface="Montserrat" panose="00000500000000000000" pitchFamily="50" charset="0"/>
              </a:rPr>
              <a:t>temperature.</a:t>
            </a:r>
            <a:endParaRPr lang="en-US" dirty="0">
              <a:solidFill>
                <a:schemeClr val="tx1"/>
              </a:solidFill>
              <a:latin typeface="Montserrat" panose="00000500000000000000" pitchFamily="50" charset="0"/>
            </a:endParaRPr>
          </a:p>
          <a:p>
            <a:pPr marL="742950" lvl="1" indent="-285750"/>
            <a:r>
              <a:rPr lang="en-US" dirty="0">
                <a:solidFill>
                  <a:schemeClr val="tx1"/>
                </a:solidFill>
                <a:latin typeface="Montserrat" panose="00000500000000000000" pitchFamily="50" charset="0"/>
              </a:rPr>
              <a:t>Cooled or reheated </a:t>
            </a:r>
            <a:r>
              <a:rPr lang="en-US" dirty="0" smtClean="0">
                <a:solidFill>
                  <a:schemeClr val="tx1"/>
                </a:solidFill>
                <a:latin typeface="Montserrat" panose="00000500000000000000" pitchFamily="50" charset="0"/>
              </a:rPr>
              <a:t>incorrectly.</a:t>
            </a:r>
            <a:endParaRPr lang="en-US" dirty="0">
              <a:solidFill>
                <a:schemeClr val="tx1"/>
              </a:solidFill>
              <a:latin typeface="Montserrat" panose="00000500000000000000" pitchFamily="50" charset="0"/>
            </a:endParaRPr>
          </a:p>
          <a:p>
            <a:endParaRPr lang="en-US" sz="2400" dirty="0"/>
          </a:p>
        </p:txBody>
      </p:sp>
      <p:pic>
        <p:nvPicPr>
          <p:cNvPr id="4" name="Picture 3"/>
          <p:cNvPicPr>
            <a:picLocks noChangeAspect="1"/>
          </p:cNvPicPr>
          <p:nvPr/>
        </p:nvPicPr>
        <p:blipFill>
          <a:blip r:embed="rId2"/>
          <a:stretch>
            <a:fillRect/>
          </a:stretch>
        </p:blipFill>
        <p:spPr>
          <a:xfrm>
            <a:off x="8115300" y="1690688"/>
            <a:ext cx="3176954" cy="2697070"/>
          </a:xfrm>
          <a:prstGeom prst="rect">
            <a:avLst/>
          </a:prstGeom>
        </p:spPr>
      </p:pic>
    </p:spTree>
    <p:extLst>
      <p:ext uri="{BB962C8B-B14F-4D97-AF65-F5344CB8AC3E}">
        <p14:creationId xmlns:p14="http://schemas.microsoft.com/office/powerpoint/2010/main" val="665189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605776" y="1221864"/>
            <a:ext cx="1397931" cy="1485989"/>
          </a:xfrm>
          <a:prstGeom prst="rect">
            <a:avLst/>
          </a:prstGeom>
        </p:spPr>
      </p:pic>
      <p:pic>
        <p:nvPicPr>
          <p:cNvPr id="7" name="Picture 6"/>
          <p:cNvPicPr>
            <a:picLocks noChangeAspect="1"/>
          </p:cNvPicPr>
          <p:nvPr/>
        </p:nvPicPr>
        <p:blipFill rotWithShape="1">
          <a:blip r:embed="rId3"/>
          <a:srcRect l="3830" t="3211" r="2139"/>
          <a:stretch/>
        </p:blipFill>
        <p:spPr>
          <a:xfrm>
            <a:off x="9489332" y="3310498"/>
            <a:ext cx="1630817" cy="2407003"/>
          </a:xfrm>
          <a:prstGeom prst="rect">
            <a:avLst/>
          </a:prstGeom>
        </p:spPr>
      </p:pic>
      <p:sp>
        <p:nvSpPr>
          <p:cNvPr id="2" name="Title 1"/>
          <p:cNvSpPr>
            <a:spLocks noGrp="1"/>
          </p:cNvSpPr>
          <p:nvPr>
            <p:ph type="title"/>
          </p:nvPr>
        </p:nvSpPr>
        <p:spPr>
          <a:xfrm>
            <a:off x="604554" y="163789"/>
            <a:ext cx="10987082" cy="1325563"/>
          </a:xfrm>
        </p:spPr>
        <p:txBody>
          <a:bodyPr>
            <a:normAutofit/>
          </a:bodyPr>
          <a:lstStyle/>
          <a:p>
            <a:pPr algn="ctr"/>
            <a:r>
              <a:rPr lang="en-US" sz="5400" b="1" dirty="0" smtClean="0">
                <a:latin typeface="Viva Beautiful Pro B" panose="02000506000000020004" pitchFamily="50" charset="0"/>
              </a:rPr>
              <a:t>Transportation</a:t>
            </a:r>
            <a:endParaRPr lang="en-US" sz="5400" b="1" dirty="0">
              <a:latin typeface="Viva Beautiful Pro B" panose="02000506000000020004" pitchFamily="50" charset="0"/>
            </a:endParaRPr>
          </a:p>
        </p:txBody>
      </p:sp>
      <p:sp>
        <p:nvSpPr>
          <p:cNvPr id="3" name="Content Placeholder 2"/>
          <p:cNvSpPr>
            <a:spLocks noGrp="1"/>
          </p:cNvSpPr>
          <p:nvPr>
            <p:ph idx="1"/>
          </p:nvPr>
        </p:nvSpPr>
        <p:spPr>
          <a:xfrm>
            <a:off x="604555" y="1221864"/>
            <a:ext cx="8609783" cy="4893709"/>
          </a:xfrm>
        </p:spPr>
        <p:txBody>
          <a:bodyPr>
            <a:normAutofit/>
          </a:bodyPr>
          <a:lstStyle/>
          <a:p>
            <a:r>
              <a:rPr lang="en-US" sz="2400" dirty="0" smtClean="0">
                <a:latin typeface="Montserrat" panose="00000500000000000000" pitchFamily="50" charset="0"/>
              </a:rPr>
              <a:t>Transportation vehicles must not have recently hauled garbage, waste, chemicals, broken glass or other materials that may contaminate food product.</a:t>
            </a:r>
          </a:p>
          <a:p>
            <a:r>
              <a:rPr lang="en-US" sz="2400" dirty="0" smtClean="0">
                <a:latin typeface="Montserrat" panose="00000500000000000000" pitchFamily="50" charset="0"/>
              </a:rPr>
              <a:t>Transportation vehicles must be in good condition, clean and free of holes and infestation.</a:t>
            </a:r>
          </a:p>
          <a:p>
            <a:r>
              <a:rPr lang="en-US" sz="2400" dirty="0" smtClean="0">
                <a:latin typeface="Montserrat" panose="00000500000000000000" pitchFamily="50" charset="0"/>
              </a:rPr>
              <a:t>Transportation vehicles must be free of safety hazards including but not limited to fluid leaks, properly operating doors and hatches.</a:t>
            </a:r>
          </a:p>
          <a:p>
            <a:r>
              <a:rPr lang="en-US" sz="2400" dirty="0" smtClean="0">
                <a:latin typeface="Montserrat" panose="00000500000000000000" pitchFamily="50" charset="0"/>
              </a:rPr>
              <a:t>No pets are allowed in the Food Reservoir, please ensure your volunteer staff is aware of this as they are not allowed to bring pets in their vehicles during pickup.</a:t>
            </a:r>
          </a:p>
          <a:p>
            <a:pPr marL="0" indent="0">
              <a:buNone/>
            </a:pPr>
            <a:endParaRPr lang="en-US" sz="2000" dirty="0">
              <a:latin typeface="Montserrat" panose="00000500000000000000" pitchFamily="50" charset="0"/>
            </a:endParaRPr>
          </a:p>
        </p:txBody>
      </p:sp>
    </p:spTree>
    <p:extLst>
      <p:ext uri="{BB962C8B-B14F-4D97-AF65-F5344CB8AC3E}">
        <p14:creationId xmlns:p14="http://schemas.microsoft.com/office/powerpoint/2010/main" val="1792938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35" y="202223"/>
            <a:ext cx="10972801" cy="1290299"/>
          </a:xfrm>
        </p:spPr>
        <p:txBody>
          <a:bodyPr>
            <a:normAutofit/>
          </a:bodyPr>
          <a:lstStyle/>
          <a:p>
            <a:pPr algn="ctr"/>
            <a:r>
              <a:rPr lang="en-US" sz="5400" b="1" dirty="0" smtClean="0">
                <a:latin typeface="Viva Beautiful Pro" panose="02000506000000020004" pitchFamily="50" charset="0"/>
                <a:cs typeface="Arial" panose="020B0604020202020204" pitchFamily="34" charset="0"/>
              </a:rPr>
              <a:t>Importance of Food Safety Training</a:t>
            </a:r>
            <a:endParaRPr lang="en-US" sz="5400" b="1" dirty="0">
              <a:latin typeface="Viva Beautiful Pro" panose="02000506000000020004" pitchFamily="50" charset="0"/>
            </a:endParaRPr>
          </a:p>
        </p:txBody>
      </p:sp>
      <p:sp>
        <p:nvSpPr>
          <p:cNvPr id="3" name="Content Placeholder 2"/>
          <p:cNvSpPr>
            <a:spLocks noGrp="1"/>
          </p:cNvSpPr>
          <p:nvPr>
            <p:ph idx="1"/>
          </p:nvPr>
        </p:nvSpPr>
        <p:spPr>
          <a:xfrm>
            <a:off x="711201" y="1764145"/>
            <a:ext cx="10718800" cy="4614154"/>
          </a:xfrm>
        </p:spPr>
        <p:txBody>
          <a:bodyPr>
            <a:normAutofit/>
          </a:bodyPr>
          <a:lstStyle/>
          <a:p>
            <a:pPr marL="457200" lvl="1" indent="0">
              <a:buNone/>
            </a:pPr>
            <a:r>
              <a:rPr lang="en-US" dirty="0" smtClean="0">
                <a:latin typeface="Montserrat" panose="00000500000000000000" pitchFamily="50" charset="0"/>
                <a:cs typeface="Arial" panose="020B0604020202020204" pitchFamily="34" charset="0"/>
              </a:rPr>
              <a:t>If food handlers do not handle food correctly it can become unsafe. These are 5 common food handling mistakes that can cause food borne illness:</a:t>
            </a:r>
          </a:p>
          <a:p>
            <a:pPr marL="457200" lvl="1" indent="0">
              <a:buNone/>
            </a:pPr>
            <a:endParaRPr lang="en-US" dirty="0" smtClean="0">
              <a:latin typeface="Montserrat" panose="00000500000000000000" pitchFamily="50" charset="0"/>
              <a:cs typeface="Arial" panose="020B0604020202020204" pitchFamily="34" charset="0"/>
            </a:endParaRPr>
          </a:p>
          <a:p>
            <a:pPr marL="914400" lvl="1" indent="-457200">
              <a:buFont typeface="+mj-lt"/>
              <a:buAutoNum type="arabicPeriod"/>
            </a:pPr>
            <a:r>
              <a:rPr lang="en-US" dirty="0" smtClean="0">
                <a:solidFill>
                  <a:schemeClr val="tx1"/>
                </a:solidFill>
                <a:latin typeface="Montserrat" panose="00000500000000000000" pitchFamily="50" charset="0"/>
                <a:cs typeface="Arial" panose="020B0604020202020204" pitchFamily="34" charset="0"/>
              </a:rPr>
              <a:t>Purchasing food from an unsafe source</a:t>
            </a:r>
          </a:p>
          <a:p>
            <a:pPr marL="914400" lvl="1" indent="-457200">
              <a:buFont typeface="+mj-lt"/>
              <a:buAutoNum type="arabicPeriod"/>
            </a:pPr>
            <a:r>
              <a:rPr lang="en-US" dirty="0" smtClean="0">
                <a:solidFill>
                  <a:schemeClr val="tx1"/>
                </a:solidFill>
                <a:latin typeface="Montserrat" panose="00000500000000000000" pitchFamily="50" charset="0"/>
                <a:cs typeface="Arial" panose="020B0604020202020204" pitchFamily="34" charset="0"/>
              </a:rPr>
              <a:t>Failing to cook food correctly</a:t>
            </a:r>
          </a:p>
          <a:p>
            <a:pPr marL="914400" lvl="1" indent="-457200">
              <a:buFont typeface="+mj-lt"/>
              <a:buAutoNum type="arabicPeriod"/>
            </a:pPr>
            <a:r>
              <a:rPr lang="en-US" dirty="0" smtClean="0">
                <a:solidFill>
                  <a:schemeClr val="tx1"/>
                </a:solidFill>
                <a:latin typeface="Montserrat" panose="00000500000000000000" pitchFamily="50" charset="0"/>
                <a:cs typeface="Arial" panose="020B0604020202020204" pitchFamily="34" charset="0"/>
              </a:rPr>
              <a:t>Holding food at incorrect temperatures</a:t>
            </a:r>
          </a:p>
          <a:p>
            <a:pPr marL="914400" lvl="1" indent="-457200">
              <a:buFont typeface="+mj-lt"/>
              <a:buAutoNum type="arabicPeriod"/>
            </a:pPr>
            <a:r>
              <a:rPr lang="en-US" dirty="0" smtClean="0">
                <a:solidFill>
                  <a:schemeClr val="tx1"/>
                </a:solidFill>
                <a:latin typeface="Montserrat" panose="00000500000000000000" pitchFamily="50" charset="0"/>
                <a:cs typeface="Arial" panose="020B0604020202020204" pitchFamily="34" charset="0"/>
              </a:rPr>
              <a:t>Using contaminated equipment</a:t>
            </a:r>
          </a:p>
          <a:p>
            <a:pPr marL="914400" lvl="1" indent="-457200">
              <a:buFont typeface="+mj-lt"/>
              <a:buAutoNum type="arabicPeriod"/>
            </a:pPr>
            <a:r>
              <a:rPr lang="en-US" dirty="0" smtClean="0">
                <a:solidFill>
                  <a:schemeClr val="tx1"/>
                </a:solidFill>
                <a:latin typeface="Montserrat" panose="00000500000000000000" pitchFamily="50" charset="0"/>
                <a:cs typeface="Arial" panose="020B0604020202020204" pitchFamily="34" charset="0"/>
              </a:rPr>
              <a:t>Practicing poor personal hygiene</a:t>
            </a:r>
          </a:p>
        </p:txBody>
      </p:sp>
    </p:spTree>
    <p:extLst>
      <p:ext uri="{BB962C8B-B14F-4D97-AF65-F5344CB8AC3E}">
        <p14:creationId xmlns:p14="http://schemas.microsoft.com/office/powerpoint/2010/main" val="2980167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36" y="1"/>
            <a:ext cx="10963564" cy="1690688"/>
          </a:xfrm>
        </p:spPr>
        <p:txBody>
          <a:bodyPr>
            <a:normAutofit/>
          </a:bodyPr>
          <a:lstStyle/>
          <a:p>
            <a:pPr algn="ctr"/>
            <a:r>
              <a:rPr lang="en-US" sz="5400" b="1" dirty="0" smtClean="0">
                <a:latin typeface="Viva Beautiful Pro B" panose="02000506000000020004" pitchFamily="50" charset="0"/>
              </a:rPr>
              <a:t>Transportation</a:t>
            </a:r>
            <a:endParaRPr lang="en-US" sz="5400" b="1" dirty="0">
              <a:latin typeface="Viva Beautiful Pro B" panose="02000506000000020004" pitchFamily="50" charset="0"/>
            </a:endParaRPr>
          </a:p>
        </p:txBody>
      </p:sp>
      <p:sp>
        <p:nvSpPr>
          <p:cNvPr id="3" name="Content Placeholder 2"/>
          <p:cNvSpPr>
            <a:spLocks noGrp="1"/>
          </p:cNvSpPr>
          <p:nvPr>
            <p:ph idx="1"/>
          </p:nvPr>
        </p:nvSpPr>
        <p:spPr>
          <a:xfrm>
            <a:off x="838200" y="1313897"/>
            <a:ext cx="10151377" cy="4726176"/>
          </a:xfrm>
        </p:spPr>
        <p:txBody>
          <a:bodyPr>
            <a:normAutofit/>
          </a:bodyPr>
          <a:lstStyle/>
          <a:p>
            <a:pPr marL="0" indent="0">
              <a:buNone/>
            </a:pPr>
            <a:r>
              <a:rPr lang="en-US" sz="2400" dirty="0" smtClean="0"/>
              <a:t>All partners outside of a 30 minute travel time must adhere to the following guidelines. This includes picking up items from the HACAP Food Reservoir, as well as travel time for those agencies that pickup food from retail locations. </a:t>
            </a:r>
          </a:p>
          <a:p>
            <a:pPr lvl="1"/>
            <a:r>
              <a:rPr lang="en-US" dirty="0" smtClean="0">
                <a:solidFill>
                  <a:schemeClr val="tx1"/>
                </a:solidFill>
              </a:rPr>
              <a:t>Must have adequate coolers or thermal blankets for all frozen or refrigerated food.</a:t>
            </a:r>
          </a:p>
          <a:p>
            <a:pPr lvl="1"/>
            <a:r>
              <a:rPr lang="en-US" dirty="0" smtClean="0">
                <a:solidFill>
                  <a:schemeClr val="tx1"/>
                </a:solidFill>
              </a:rPr>
              <a:t>Ensure frozen or refrigerated product temperatures are taken and recorded prior to leaving with food. (If picking up from HACAP this will be done by staff, if picking up from a retail location, it is the agencies responsibility).</a:t>
            </a:r>
          </a:p>
          <a:p>
            <a:pPr lvl="1"/>
            <a:r>
              <a:rPr lang="en-US" dirty="0" smtClean="0">
                <a:solidFill>
                  <a:schemeClr val="tx1"/>
                </a:solidFill>
              </a:rPr>
              <a:t>Ensure frozen or refrigerated product is temp checked prior to being placed in appropriate storage when food returns to agency facility. </a:t>
            </a:r>
            <a:endParaRPr lang="en-US" dirty="0"/>
          </a:p>
        </p:txBody>
      </p:sp>
    </p:spTree>
    <p:extLst>
      <p:ext uri="{BB962C8B-B14F-4D97-AF65-F5344CB8AC3E}">
        <p14:creationId xmlns:p14="http://schemas.microsoft.com/office/powerpoint/2010/main" val="257073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82036" cy="1690688"/>
          </a:xfrm>
        </p:spPr>
        <p:txBody>
          <a:bodyPr>
            <a:normAutofit/>
          </a:bodyPr>
          <a:lstStyle/>
          <a:p>
            <a:pPr algn="ctr"/>
            <a:r>
              <a:rPr lang="en-US" sz="5400" b="1" dirty="0">
                <a:latin typeface="Viva Beautiful Pro" panose="02000506000000020004" pitchFamily="50" charset="0"/>
                <a:cs typeface="Arial" panose="020B0604020202020204" pitchFamily="34" charset="0"/>
              </a:rPr>
              <a:t>Cleaning and Sanitizing Steps</a:t>
            </a:r>
            <a:endParaRPr lang="en-US" sz="5400" b="1" dirty="0"/>
          </a:p>
        </p:txBody>
      </p:sp>
      <p:sp>
        <p:nvSpPr>
          <p:cNvPr id="3" name="Content Placeholder 2"/>
          <p:cNvSpPr>
            <a:spLocks noGrp="1"/>
          </p:cNvSpPr>
          <p:nvPr>
            <p:ph idx="1"/>
          </p:nvPr>
        </p:nvSpPr>
        <p:spPr>
          <a:xfrm>
            <a:off x="838200" y="1825625"/>
            <a:ext cx="10515600" cy="4351338"/>
          </a:xfrm>
        </p:spPr>
        <p:txBody>
          <a:bodyPr/>
          <a:lstStyle/>
          <a:p>
            <a:pPr marL="0" indent="0">
              <a:buNone/>
            </a:pPr>
            <a:r>
              <a:rPr lang="en-US" sz="2400" b="1" dirty="0" smtClean="0"/>
              <a:t>Cleaning</a:t>
            </a:r>
            <a:r>
              <a:rPr lang="en-US" sz="2400" dirty="0" smtClean="0"/>
              <a:t> removes food and other dirt from surfaces.</a:t>
            </a:r>
          </a:p>
          <a:p>
            <a:pPr marL="0" indent="0">
              <a:buNone/>
            </a:pPr>
            <a:r>
              <a:rPr lang="en-US" sz="2400" b="1" dirty="0" smtClean="0"/>
              <a:t>Sanitizing</a:t>
            </a:r>
            <a:r>
              <a:rPr lang="en-US" sz="2400" dirty="0" smtClean="0"/>
              <a:t> reduces pathogens on a surface to safe levels.</a:t>
            </a:r>
          </a:p>
          <a:p>
            <a:pPr marL="0" indent="0">
              <a:buNone/>
            </a:pPr>
            <a:endParaRPr lang="en-US" dirty="0"/>
          </a:p>
          <a:p>
            <a:pPr marL="0" indent="0" algn="ctr">
              <a:buNone/>
            </a:pPr>
            <a:r>
              <a:rPr lang="en-US" sz="5400" b="1" dirty="0">
                <a:solidFill>
                  <a:srgbClr val="0A2340"/>
                </a:solidFill>
                <a:latin typeface="Viva Beautiful Pro" panose="02000506000000020004" pitchFamily="50" charset="0"/>
                <a:cs typeface="Arial" panose="020B0604020202020204" pitchFamily="34" charset="0"/>
              </a:rPr>
              <a:t>When to Clean and Sanitize</a:t>
            </a:r>
          </a:p>
          <a:p>
            <a:pPr marL="285750" indent="-285750"/>
            <a:r>
              <a:rPr lang="en-US" sz="2400" dirty="0">
                <a:latin typeface="Montserrat" panose="00000500000000000000" pitchFamily="50" charset="0"/>
                <a:cs typeface="Arial" panose="020B0604020202020204" pitchFamily="34" charset="0"/>
              </a:rPr>
              <a:t>Before and after </a:t>
            </a:r>
            <a:r>
              <a:rPr lang="en-US" sz="2400" dirty="0" smtClean="0">
                <a:latin typeface="Montserrat" panose="00000500000000000000" pitchFamily="50" charset="0"/>
                <a:cs typeface="Arial" panose="020B0604020202020204" pitchFamily="34" charset="0"/>
              </a:rPr>
              <a:t>use.</a:t>
            </a:r>
            <a:endParaRPr lang="en-US" sz="2400" dirty="0">
              <a:latin typeface="Montserrat" panose="00000500000000000000" pitchFamily="50" charset="0"/>
              <a:cs typeface="Arial" panose="020B0604020202020204" pitchFamily="34" charset="0"/>
            </a:endParaRPr>
          </a:p>
          <a:p>
            <a:pPr marL="285750" indent="-285750"/>
            <a:r>
              <a:rPr lang="en-US" sz="2400" dirty="0">
                <a:latin typeface="Montserrat" panose="00000500000000000000" pitchFamily="50" charset="0"/>
                <a:cs typeface="Arial" panose="020B0604020202020204" pitchFamily="34" charset="0"/>
              </a:rPr>
              <a:t>When changing to a new product or between </a:t>
            </a:r>
            <a:r>
              <a:rPr lang="en-US" sz="2400" dirty="0" smtClean="0">
                <a:latin typeface="Montserrat" panose="00000500000000000000" pitchFamily="50" charset="0"/>
                <a:cs typeface="Arial" panose="020B0604020202020204" pitchFamily="34" charset="0"/>
              </a:rPr>
              <a:t>allergens.</a:t>
            </a:r>
            <a:endParaRPr lang="en-US" sz="2400" dirty="0">
              <a:latin typeface="Montserrat" panose="00000500000000000000" pitchFamily="50" charset="0"/>
              <a:cs typeface="Arial" panose="020B0604020202020204" pitchFamily="34" charset="0"/>
            </a:endParaRPr>
          </a:p>
          <a:p>
            <a:pPr marL="285750" indent="-285750"/>
            <a:r>
              <a:rPr lang="en-US" sz="2400" dirty="0">
                <a:latin typeface="Montserrat" panose="00000500000000000000" pitchFamily="50" charset="0"/>
                <a:cs typeface="Arial" panose="020B0604020202020204" pitchFamily="34" charset="0"/>
              </a:rPr>
              <a:t>After four hours if the items have been in constant use or any time the item has become </a:t>
            </a:r>
            <a:r>
              <a:rPr lang="en-US" sz="2400" dirty="0" smtClean="0">
                <a:latin typeface="Montserrat" panose="00000500000000000000" pitchFamily="50" charset="0"/>
                <a:cs typeface="Arial" panose="020B0604020202020204" pitchFamily="34" charset="0"/>
              </a:rPr>
              <a:t>contaminated.</a:t>
            </a:r>
            <a:endParaRPr lang="en-US" sz="2400" dirty="0">
              <a:latin typeface="Montserrat" panose="00000500000000000000" pitchFamily="50" charset="0"/>
              <a:cs typeface="Arial" panose="020B0604020202020204" pitchFamily="34" charset="0"/>
            </a:endParaRPr>
          </a:p>
          <a:p>
            <a:endParaRPr lang="en-US" dirty="0"/>
          </a:p>
        </p:txBody>
      </p:sp>
    </p:spTree>
    <p:extLst>
      <p:ext uri="{BB962C8B-B14F-4D97-AF65-F5344CB8AC3E}">
        <p14:creationId xmlns:p14="http://schemas.microsoft.com/office/powerpoint/2010/main" val="184298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36" y="267855"/>
            <a:ext cx="10963564" cy="1357745"/>
          </a:xfrm>
        </p:spPr>
        <p:txBody>
          <a:bodyPr>
            <a:normAutofit/>
          </a:bodyPr>
          <a:lstStyle/>
          <a:p>
            <a:pPr algn="ctr"/>
            <a:r>
              <a:rPr lang="en-US" sz="5400" b="1" dirty="0" smtClean="0">
                <a:latin typeface="Viva Beautiful Pro" panose="02000506000000020004" pitchFamily="50" charset="0"/>
                <a:cs typeface="Arial" panose="020B0604020202020204" pitchFamily="34" charset="0"/>
              </a:rPr>
              <a:t>Cleaning and Sanitizing Steps</a:t>
            </a:r>
            <a:endParaRPr lang="en-US" sz="5400" b="1" dirty="0">
              <a:latin typeface="Viva Beautiful Pro" panose="02000506000000020004" pitchFamily="50" charset="0"/>
              <a:cs typeface="Arial" panose="020B0604020202020204" pitchFamily="34" charset="0"/>
            </a:endParaRPr>
          </a:p>
        </p:txBody>
      </p:sp>
      <p:sp>
        <p:nvSpPr>
          <p:cNvPr id="3" name="Content Placeholder 2"/>
          <p:cNvSpPr>
            <a:spLocks noGrp="1"/>
          </p:cNvSpPr>
          <p:nvPr>
            <p:ph idx="1"/>
          </p:nvPr>
        </p:nvSpPr>
        <p:spPr>
          <a:xfrm>
            <a:off x="821421" y="1208014"/>
            <a:ext cx="10515601" cy="3627755"/>
          </a:xfrm>
        </p:spPr>
        <p:txBody>
          <a:bodyPr>
            <a:normAutofit fontScale="25000" lnSpcReduction="20000"/>
          </a:bodyPr>
          <a:lstStyle/>
          <a:p>
            <a:pPr marL="0" indent="0">
              <a:buNone/>
            </a:pPr>
            <a:endParaRPr lang="en-US" sz="2500" dirty="0" smtClean="0">
              <a:solidFill>
                <a:srgbClr val="0A2340"/>
              </a:solidFill>
              <a:latin typeface="Arial" panose="020B0604020202020204" pitchFamily="34" charset="0"/>
              <a:cs typeface="Arial" panose="020B0604020202020204" pitchFamily="34" charset="0"/>
            </a:endParaRPr>
          </a:p>
          <a:p>
            <a:pPr marL="0" indent="0">
              <a:lnSpc>
                <a:spcPct val="170000"/>
              </a:lnSpc>
              <a:buNone/>
            </a:pPr>
            <a:r>
              <a:rPr lang="en-US" sz="9600" dirty="0" smtClean="0">
                <a:latin typeface="Montserrat" panose="00000500000000000000" pitchFamily="50" charset="0"/>
                <a:cs typeface="Arial" panose="020B0604020202020204" pitchFamily="34" charset="0"/>
              </a:rPr>
              <a:t>Preparation</a:t>
            </a:r>
            <a:r>
              <a:rPr lang="en-US" sz="5100" dirty="0" smtClean="0">
                <a:latin typeface="Montserrat" panose="00000500000000000000" pitchFamily="50" charset="0"/>
                <a:cs typeface="Arial" panose="020B0604020202020204" pitchFamily="34" charset="0"/>
              </a:rPr>
              <a:t>:</a:t>
            </a:r>
          </a:p>
          <a:p>
            <a:pPr lvl="1">
              <a:lnSpc>
                <a:spcPct val="120000"/>
              </a:lnSpc>
            </a:pPr>
            <a:r>
              <a:rPr lang="en-US" sz="9600" dirty="0" smtClean="0">
                <a:solidFill>
                  <a:srgbClr val="0A2340"/>
                </a:solidFill>
                <a:latin typeface="Montserrat" panose="00000500000000000000" pitchFamily="50" charset="0"/>
                <a:cs typeface="Arial" panose="020B0604020202020204" pitchFamily="34" charset="0"/>
              </a:rPr>
              <a:t>Use a three compartment sink.</a:t>
            </a:r>
          </a:p>
          <a:p>
            <a:pPr lvl="1">
              <a:lnSpc>
                <a:spcPct val="120000"/>
              </a:lnSpc>
            </a:pPr>
            <a:r>
              <a:rPr lang="en-US" sz="9600" dirty="0" smtClean="0">
                <a:solidFill>
                  <a:srgbClr val="0A2340"/>
                </a:solidFill>
                <a:latin typeface="Montserrat" panose="00000500000000000000" pitchFamily="50" charset="0"/>
                <a:cs typeface="Arial" panose="020B0604020202020204" pitchFamily="34" charset="0"/>
              </a:rPr>
              <a:t>Fill sink 1 with water at least 110 degrees F and add detergent.</a:t>
            </a:r>
          </a:p>
          <a:p>
            <a:pPr lvl="1">
              <a:lnSpc>
                <a:spcPct val="120000"/>
              </a:lnSpc>
            </a:pPr>
            <a:r>
              <a:rPr lang="en-US" sz="9600" dirty="0" smtClean="0">
                <a:solidFill>
                  <a:srgbClr val="0A2340"/>
                </a:solidFill>
                <a:latin typeface="Montserrat" panose="00000500000000000000" pitchFamily="50" charset="0"/>
                <a:cs typeface="Arial" panose="020B0604020202020204" pitchFamily="34" charset="0"/>
              </a:rPr>
              <a:t>Fill sink 2 with water, leave empty if spray-rise items.</a:t>
            </a:r>
          </a:p>
          <a:p>
            <a:pPr lvl="1">
              <a:lnSpc>
                <a:spcPct val="120000"/>
              </a:lnSpc>
            </a:pPr>
            <a:r>
              <a:rPr lang="en-US" sz="9600" dirty="0" smtClean="0">
                <a:solidFill>
                  <a:srgbClr val="0A2340"/>
                </a:solidFill>
                <a:latin typeface="Montserrat" panose="00000500000000000000" pitchFamily="50" charset="0"/>
                <a:cs typeface="Arial" panose="020B0604020202020204" pitchFamily="34" charset="0"/>
              </a:rPr>
              <a:t>Fill sink 3 with water and add the correct amount of sanitizer, use a test kit to check the strength.</a:t>
            </a:r>
          </a:p>
          <a:p>
            <a:pPr marL="0" indent="0">
              <a:buNone/>
            </a:pPr>
            <a:endParaRPr lang="en-US"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905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36" y="-1"/>
            <a:ext cx="10963564" cy="1690689"/>
          </a:xfrm>
        </p:spPr>
        <p:txBody>
          <a:bodyPr>
            <a:normAutofit/>
          </a:bodyPr>
          <a:lstStyle/>
          <a:p>
            <a:pPr algn="ctr"/>
            <a:r>
              <a:rPr lang="en-US" sz="5400" b="1" dirty="0">
                <a:latin typeface="Viva Beautiful Pro" panose="02000506000000020004" pitchFamily="50" charset="0"/>
                <a:cs typeface="Arial" panose="020B0604020202020204" pitchFamily="34" charset="0"/>
              </a:rPr>
              <a:t>Cleaning and Sanitizing Steps</a:t>
            </a:r>
            <a:endParaRPr lang="en-US" sz="5400" dirty="0"/>
          </a:p>
        </p:txBody>
      </p:sp>
      <p:sp>
        <p:nvSpPr>
          <p:cNvPr id="4" name="Content Placeholder 3"/>
          <p:cNvSpPr txBox="1">
            <a:spLocks noGrp="1"/>
          </p:cNvSpPr>
          <p:nvPr>
            <p:ph idx="1"/>
          </p:nvPr>
        </p:nvSpPr>
        <p:spPr>
          <a:xfrm>
            <a:off x="854978" y="1342239"/>
            <a:ext cx="6257999" cy="5421997"/>
          </a:xfrm>
          <a:prstGeom prst="rect">
            <a:avLst/>
          </a:prstGeom>
          <a:noFill/>
        </p:spPr>
        <p:txBody>
          <a:bodyPr wrap="square" rtlCol="0">
            <a:spAutoFit/>
          </a:bodyPr>
          <a:lstStyle/>
          <a:p>
            <a:pPr marL="0" indent="0">
              <a:buNone/>
            </a:pPr>
            <a:r>
              <a:rPr lang="en-US" sz="2400" dirty="0" smtClean="0">
                <a:solidFill>
                  <a:srgbClr val="004B8D"/>
                </a:solidFill>
              </a:rPr>
              <a:t>Process:</a:t>
            </a:r>
          </a:p>
          <a:p>
            <a:pPr marL="457200" indent="-457200">
              <a:buFont typeface="+mj-lt"/>
              <a:buAutoNum type="arabicPeriod"/>
            </a:pPr>
            <a:r>
              <a:rPr lang="en-US" sz="2400" dirty="0">
                <a:solidFill>
                  <a:schemeClr val="tx1"/>
                </a:solidFill>
                <a:latin typeface="Montserrat" panose="00000500000000000000" pitchFamily="50" charset="0"/>
                <a:cs typeface="Arial" panose="020B0604020202020204" pitchFamily="34" charset="0"/>
              </a:rPr>
              <a:t>Rinse, </a:t>
            </a:r>
            <a:r>
              <a:rPr lang="en-US" sz="2400" dirty="0" smtClean="0">
                <a:solidFill>
                  <a:schemeClr val="tx1"/>
                </a:solidFill>
                <a:latin typeface="Montserrat" panose="00000500000000000000" pitchFamily="50" charset="0"/>
                <a:cs typeface="Arial" panose="020B0604020202020204" pitchFamily="34" charset="0"/>
              </a:rPr>
              <a:t>scrape, and soak </a:t>
            </a:r>
            <a:r>
              <a:rPr lang="en-US" sz="2400" dirty="0">
                <a:solidFill>
                  <a:schemeClr val="tx1"/>
                </a:solidFill>
                <a:latin typeface="Montserrat" panose="00000500000000000000" pitchFamily="50" charset="0"/>
                <a:cs typeface="Arial" panose="020B0604020202020204" pitchFamily="34" charset="0"/>
              </a:rPr>
              <a:t>items before </a:t>
            </a:r>
            <a:r>
              <a:rPr lang="en-US" sz="2400" dirty="0" smtClean="0">
                <a:solidFill>
                  <a:schemeClr val="tx1"/>
                </a:solidFill>
                <a:latin typeface="Montserrat" panose="00000500000000000000" pitchFamily="50" charset="0"/>
                <a:cs typeface="Arial" panose="020B0604020202020204" pitchFamily="34" charset="0"/>
              </a:rPr>
              <a:t>washing, </a:t>
            </a:r>
            <a:r>
              <a:rPr lang="en-US" sz="2400" dirty="0">
                <a:solidFill>
                  <a:schemeClr val="tx1"/>
                </a:solidFill>
                <a:latin typeface="Montserrat" panose="00000500000000000000" pitchFamily="50" charset="0"/>
                <a:cs typeface="Arial" panose="020B0604020202020204" pitchFamily="34" charset="0"/>
              </a:rPr>
              <a:t>and </a:t>
            </a:r>
            <a:r>
              <a:rPr lang="en-US" sz="2400" dirty="0" smtClean="0">
                <a:solidFill>
                  <a:schemeClr val="tx1"/>
                </a:solidFill>
                <a:latin typeface="Montserrat" panose="00000500000000000000" pitchFamily="50" charset="0"/>
                <a:cs typeface="Arial" panose="020B0604020202020204" pitchFamily="34" charset="0"/>
              </a:rPr>
              <a:t>place </a:t>
            </a:r>
            <a:r>
              <a:rPr lang="en-US" sz="2400" dirty="0">
                <a:solidFill>
                  <a:schemeClr val="tx1"/>
                </a:solidFill>
                <a:latin typeface="Montserrat" panose="00000500000000000000" pitchFamily="50" charset="0"/>
                <a:cs typeface="Arial" panose="020B0604020202020204" pitchFamily="34" charset="0"/>
              </a:rPr>
              <a:t>in sink </a:t>
            </a:r>
            <a:r>
              <a:rPr lang="en-US" sz="2400" dirty="0" smtClean="0">
                <a:solidFill>
                  <a:schemeClr val="tx1"/>
                </a:solidFill>
                <a:latin typeface="Montserrat" panose="00000500000000000000" pitchFamily="50" charset="0"/>
                <a:cs typeface="Arial" panose="020B0604020202020204" pitchFamily="34" charset="0"/>
              </a:rPr>
              <a:t>1.</a:t>
            </a:r>
            <a:endParaRPr lang="en-US" sz="2400" dirty="0">
              <a:solidFill>
                <a:schemeClr val="tx1"/>
              </a:solidFill>
              <a:latin typeface="Montserrat" panose="00000500000000000000" pitchFamily="50" charset="0"/>
              <a:cs typeface="Arial" panose="020B0604020202020204" pitchFamily="34" charset="0"/>
            </a:endParaRPr>
          </a:p>
          <a:p>
            <a:pPr marL="457200" indent="-457200">
              <a:buFont typeface="+mj-lt"/>
              <a:buAutoNum type="arabicPeriod"/>
            </a:pPr>
            <a:r>
              <a:rPr lang="en-US" sz="2400" dirty="0">
                <a:solidFill>
                  <a:schemeClr val="tx1"/>
                </a:solidFill>
                <a:latin typeface="Montserrat" panose="00000500000000000000" pitchFamily="50" charset="0"/>
                <a:cs typeface="Arial" panose="020B0604020202020204" pitchFamily="34" charset="0"/>
              </a:rPr>
              <a:t>Wash in first sink, change the water and detergent when the suds are gone or the water is </a:t>
            </a:r>
            <a:r>
              <a:rPr lang="en-US" sz="2400" dirty="0" smtClean="0">
                <a:solidFill>
                  <a:schemeClr val="tx1"/>
                </a:solidFill>
                <a:latin typeface="Montserrat" panose="00000500000000000000" pitchFamily="50" charset="0"/>
                <a:cs typeface="Arial" panose="020B0604020202020204" pitchFamily="34" charset="0"/>
              </a:rPr>
              <a:t>dirty.</a:t>
            </a:r>
            <a:endParaRPr lang="en-US" sz="2400" dirty="0">
              <a:solidFill>
                <a:schemeClr val="tx1"/>
              </a:solidFill>
              <a:latin typeface="Montserrat" panose="00000500000000000000" pitchFamily="50" charset="0"/>
              <a:cs typeface="Arial" panose="020B0604020202020204" pitchFamily="34" charset="0"/>
            </a:endParaRPr>
          </a:p>
          <a:p>
            <a:pPr marL="457200" indent="-457200">
              <a:buFont typeface="+mj-lt"/>
              <a:buAutoNum type="arabicPeriod"/>
            </a:pPr>
            <a:r>
              <a:rPr lang="en-US" sz="2400" dirty="0">
                <a:solidFill>
                  <a:schemeClr val="tx1"/>
                </a:solidFill>
                <a:latin typeface="Montserrat" panose="00000500000000000000" pitchFamily="50" charset="0"/>
                <a:cs typeface="Arial" panose="020B0604020202020204" pitchFamily="34" charset="0"/>
              </a:rPr>
              <a:t>Rinse the item in the second </a:t>
            </a:r>
            <a:r>
              <a:rPr lang="en-US" sz="2400" dirty="0" smtClean="0">
                <a:solidFill>
                  <a:schemeClr val="tx1"/>
                </a:solidFill>
                <a:latin typeface="Montserrat" panose="00000500000000000000" pitchFamily="50" charset="0"/>
                <a:cs typeface="Arial" panose="020B0604020202020204" pitchFamily="34" charset="0"/>
              </a:rPr>
              <a:t>sink.</a:t>
            </a:r>
            <a:endParaRPr lang="en-US" sz="2400" dirty="0">
              <a:solidFill>
                <a:schemeClr val="tx1"/>
              </a:solidFill>
              <a:latin typeface="Montserrat" panose="00000500000000000000" pitchFamily="50" charset="0"/>
              <a:cs typeface="Arial" panose="020B0604020202020204" pitchFamily="34" charset="0"/>
            </a:endParaRPr>
          </a:p>
          <a:p>
            <a:pPr marL="457200" indent="-457200">
              <a:buFont typeface="+mj-lt"/>
              <a:buAutoNum type="arabicPeriod"/>
            </a:pPr>
            <a:r>
              <a:rPr lang="en-US" sz="2400" dirty="0">
                <a:solidFill>
                  <a:schemeClr val="tx1"/>
                </a:solidFill>
                <a:latin typeface="Montserrat" panose="00000500000000000000" pitchFamily="50" charset="0"/>
                <a:cs typeface="Arial" panose="020B0604020202020204" pitchFamily="34" charset="0"/>
              </a:rPr>
              <a:t>Sanitize in sink 3, soak for the correct amount of time as stated on sanitizer </a:t>
            </a:r>
            <a:r>
              <a:rPr lang="en-US" sz="2400" dirty="0" smtClean="0">
                <a:solidFill>
                  <a:schemeClr val="tx1"/>
                </a:solidFill>
                <a:latin typeface="Montserrat" panose="00000500000000000000" pitchFamily="50" charset="0"/>
                <a:cs typeface="Arial" panose="020B0604020202020204" pitchFamily="34" charset="0"/>
              </a:rPr>
              <a:t>instructions.</a:t>
            </a:r>
            <a:endParaRPr lang="en-US" sz="2400" dirty="0">
              <a:solidFill>
                <a:schemeClr val="tx1"/>
              </a:solidFill>
              <a:latin typeface="Montserrat" panose="00000500000000000000" pitchFamily="50" charset="0"/>
              <a:cs typeface="Arial" panose="020B0604020202020204" pitchFamily="34" charset="0"/>
            </a:endParaRPr>
          </a:p>
          <a:p>
            <a:pPr marL="457200" indent="-457200">
              <a:buFont typeface="+mj-lt"/>
              <a:buAutoNum type="arabicPeriod"/>
            </a:pPr>
            <a:r>
              <a:rPr lang="en-US" sz="2400" dirty="0">
                <a:solidFill>
                  <a:schemeClr val="tx1"/>
                </a:solidFill>
                <a:latin typeface="Montserrat" panose="00000500000000000000" pitchFamily="50" charset="0"/>
                <a:cs typeface="Arial" panose="020B0604020202020204" pitchFamily="34" charset="0"/>
              </a:rPr>
              <a:t>Air dry item upside </a:t>
            </a:r>
            <a:r>
              <a:rPr lang="en-US" sz="2400" dirty="0" smtClean="0">
                <a:solidFill>
                  <a:schemeClr val="tx1"/>
                </a:solidFill>
                <a:latin typeface="Montserrat" panose="00000500000000000000" pitchFamily="50" charset="0"/>
                <a:cs typeface="Arial" panose="020B0604020202020204" pitchFamily="34" charset="0"/>
              </a:rPr>
              <a:t>down.</a:t>
            </a:r>
            <a:endParaRPr lang="en-US" sz="2400" dirty="0">
              <a:latin typeface="Montserrat" panose="00000500000000000000" pitchFamily="50" charset="0"/>
              <a:cs typeface="Arial" panose="020B0604020202020204" pitchFamily="34" charset="0"/>
            </a:endParaRPr>
          </a:p>
          <a:p>
            <a:endParaRPr lang="en-US" b="1" dirty="0" smtClean="0"/>
          </a:p>
          <a:p>
            <a:endParaRPr lang="en-US" b="1" dirty="0"/>
          </a:p>
        </p:txBody>
      </p:sp>
      <p:pic>
        <p:nvPicPr>
          <p:cNvPr id="5" name="Picture 4"/>
          <p:cNvPicPr>
            <a:picLocks noChangeAspect="1"/>
          </p:cNvPicPr>
          <p:nvPr/>
        </p:nvPicPr>
        <p:blipFill rotWithShape="1">
          <a:blip r:embed="rId2"/>
          <a:srcRect l="3400" t="5446" r="3894" b="4715"/>
          <a:stretch/>
        </p:blipFill>
        <p:spPr>
          <a:xfrm>
            <a:off x="7278848" y="2200642"/>
            <a:ext cx="4303552" cy="2480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76459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5847"/>
            <a:ext cx="10991273" cy="1338298"/>
          </a:xfrm>
        </p:spPr>
        <p:txBody>
          <a:bodyPr>
            <a:normAutofit/>
          </a:bodyPr>
          <a:lstStyle/>
          <a:p>
            <a:pPr algn="ctr"/>
            <a:r>
              <a:rPr lang="en-US" sz="5400" b="1" dirty="0" smtClean="0">
                <a:latin typeface="Viva Beautiful Pro" panose="02000506000000020004" pitchFamily="50" charset="0"/>
              </a:rPr>
              <a:t>Pest Control</a:t>
            </a:r>
            <a:endParaRPr lang="en-US" sz="5400" b="1" dirty="0">
              <a:latin typeface="Viva Beautiful Pro" panose="02000506000000020004" pitchFamily="50" charset="0"/>
            </a:endParaRPr>
          </a:p>
        </p:txBody>
      </p:sp>
      <p:sp>
        <p:nvSpPr>
          <p:cNvPr id="5" name="TextBox 4"/>
          <p:cNvSpPr txBox="1"/>
          <p:nvPr/>
        </p:nvSpPr>
        <p:spPr>
          <a:xfrm>
            <a:off x="779272" y="1285337"/>
            <a:ext cx="6852451" cy="470898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004B8D"/>
                </a:solidFill>
                <a:latin typeface="Montserrat" panose="00000500000000000000" pitchFamily="50" charset="0"/>
                <a:cs typeface="Arial" panose="020B0604020202020204" pitchFamily="34" charset="0"/>
              </a:rPr>
              <a:t>Watch for signs of pest control issues. Droppings, nests, or damage to products.</a:t>
            </a:r>
          </a:p>
          <a:p>
            <a:pPr marL="285750" indent="-285750">
              <a:buFont typeface="Arial" panose="020B0604020202020204" pitchFamily="34" charset="0"/>
              <a:buChar char="•"/>
            </a:pPr>
            <a:r>
              <a:rPr lang="en-US" sz="2400" dirty="0" smtClean="0">
                <a:solidFill>
                  <a:srgbClr val="004B8D"/>
                </a:solidFill>
                <a:latin typeface="Montserrat" panose="00000500000000000000" pitchFamily="50" charset="0"/>
                <a:cs typeface="Arial" panose="020B0604020202020204" pitchFamily="34" charset="0"/>
              </a:rPr>
              <a:t>Ensure you have a pest control program in place with a licensed company to provide ongoing pest management.</a:t>
            </a:r>
          </a:p>
          <a:p>
            <a:pPr marL="285750" indent="-285750">
              <a:buFont typeface="Arial" panose="020B0604020202020204" pitchFamily="34" charset="0"/>
              <a:buChar char="•"/>
            </a:pPr>
            <a:r>
              <a:rPr lang="en-US" sz="2400" dirty="0" smtClean="0">
                <a:solidFill>
                  <a:srgbClr val="004B8D"/>
                </a:solidFill>
                <a:latin typeface="Montserrat" panose="00000500000000000000" pitchFamily="50" charset="0"/>
                <a:cs typeface="Arial" panose="020B0604020202020204" pitchFamily="34" charset="0"/>
              </a:rPr>
              <a:t>Keep food stored in appropriate locations and containers to deter pest from entering your facility.</a:t>
            </a:r>
          </a:p>
          <a:p>
            <a:pPr marL="285750" indent="-285750">
              <a:buFont typeface="Arial" panose="020B0604020202020204" pitchFamily="34" charset="0"/>
              <a:buChar char="•"/>
            </a:pPr>
            <a:r>
              <a:rPr lang="en-US" sz="2400" dirty="0" smtClean="0">
                <a:solidFill>
                  <a:srgbClr val="004B8D"/>
                </a:solidFill>
                <a:latin typeface="Montserrat" panose="00000500000000000000" pitchFamily="50" charset="0"/>
                <a:cs typeface="Arial" panose="020B0604020202020204" pitchFamily="34" charset="0"/>
              </a:rPr>
              <a:t>Keep establishment clean .</a:t>
            </a:r>
          </a:p>
          <a:p>
            <a:pPr marL="285750" indent="-285750">
              <a:buFont typeface="Arial" panose="020B0604020202020204" pitchFamily="34" charset="0"/>
              <a:buChar char="•"/>
            </a:pPr>
            <a:r>
              <a:rPr lang="en-US" sz="2400" dirty="0" smtClean="0">
                <a:solidFill>
                  <a:srgbClr val="004B8D"/>
                </a:solidFill>
                <a:latin typeface="Montserrat" panose="00000500000000000000" pitchFamily="50" charset="0"/>
                <a:cs typeface="Arial" panose="020B0604020202020204" pitchFamily="34" charset="0"/>
              </a:rPr>
              <a:t>Keep doors closed at all times to deny access for pest entry.</a:t>
            </a:r>
          </a:p>
          <a:p>
            <a:pPr marL="285750" indent="-285750">
              <a:buFont typeface="Arial" panose="020B0604020202020204" pitchFamily="34" charset="0"/>
              <a:buChar char="•"/>
            </a:pPr>
            <a:endParaRPr lang="en-US" dirty="0" smtClean="0"/>
          </a:p>
          <a:p>
            <a:endParaRPr lang="en-US" dirty="0"/>
          </a:p>
        </p:txBody>
      </p:sp>
      <p:pic>
        <p:nvPicPr>
          <p:cNvPr id="7" name="Picture 6"/>
          <p:cNvPicPr>
            <a:picLocks noChangeAspect="1"/>
          </p:cNvPicPr>
          <p:nvPr/>
        </p:nvPicPr>
        <p:blipFill rotWithShape="1">
          <a:blip r:embed="rId2"/>
          <a:srcRect r="2038"/>
          <a:stretch/>
        </p:blipFill>
        <p:spPr>
          <a:xfrm>
            <a:off x="7781192" y="1285337"/>
            <a:ext cx="3819681" cy="2453426"/>
          </a:xfrm>
          <a:prstGeom prst="rect">
            <a:avLst/>
          </a:prstGeom>
        </p:spPr>
      </p:pic>
    </p:spTree>
    <p:extLst>
      <p:ext uri="{BB962C8B-B14F-4D97-AF65-F5344CB8AC3E}">
        <p14:creationId xmlns:p14="http://schemas.microsoft.com/office/powerpoint/2010/main" val="4079093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053"/>
            <a:ext cx="10982036" cy="1857742"/>
          </a:xfrm>
        </p:spPr>
        <p:txBody>
          <a:bodyPr>
            <a:normAutofit/>
          </a:bodyPr>
          <a:lstStyle/>
          <a:p>
            <a:pPr algn="ctr"/>
            <a:r>
              <a:rPr lang="en-US" sz="5400" b="1" dirty="0" smtClean="0">
                <a:latin typeface="Viva Beautiful Pro" panose="02000506000000020004" pitchFamily="50" charset="0"/>
              </a:rPr>
              <a:t>Things to know about Garbage</a:t>
            </a:r>
            <a:endParaRPr lang="en-US" sz="5400" b="1" dirty="0"/>
          </a:p>
        </p:txBody>
      </p:sp>
      <p:sp>
        <p:nvSpPr>
          <p:cNvPr id="3" name="Content Placeholder 2"/>
          <p:cNvSpPr>
            <a:spLocks noGrp="1"/>
          </p:cNvSpPr>
          <p:nvPr>
            <p:ph idx="1"/>
          </p:nvPr>
        </p:nvSpPr>
        <p:spPr>
          <a:xfrm>
            <a:off x="838200" y="1825625"/>
            <a:ext cx="7479323" cy="4351338"/>
          </a:xfrm>
        </p:spPr>
        <p:txBody>
          <a:bodyPr/>
          <a:lstStyle/>
          <a:p>
            <a:r>
              <a:rPr lang="en-US" sz="2400" dirty="0">
                <a:latin typeface="Montserrat" panose="00000500000000000000" pitchFamily="50" charset="0"/>
                <a:cs typeface="Arial" panose="020B0604020202020204" pitchFamily="34" charset="0"/>
              </a:rPr>
              <a:t>Remove garbage as quickly as </a:t>
            </a:r>
            <a:r>
              <a:rPr lang="en-US" sz="2400" dirty="0" smtClean="0">
                <a:latin typeface="Montserrat" panose="00000500000000000000" pitchFamily="50" charset="0"/>
                <a:cs typeface="Arial" panose="020B0604020202020204" pitchFamily="34" charset="0"/>
              </a:rPr>
              <a:t>possible.</a:t>
            </a:r>
            <a:endParaRPr lang="en-US" sz="2400" dirty="0">
              <a:latin typeface="Montserrat" panose="00000500000000000000" pitchFamily="50" charset="0"/>
              <a:cs typeface="Arial" panose="020B0604020202020204" pitchFamily="34" charset="0"/>
            </a:endParaRPr>
          </a:p>
          <a:p>
            <a:r>
              <a:rPr lang="en-US" sz="2400" dirty="0">
                <a:latin typeface="Montserrat" panose="00000500000000000000" pitchFamily="50" charset="0"/>
                <a:cs typeface="Arial" panose="020B0604020202020204" pitchFamily="34" charset="0"/>
              </a:rPr>
              <a:t>Do not contaminate food or surfaces when removing </a:t>
            </a:r>
            <a:r>
              <a:rPr lang="en-US" sz="2400" dirty="0" smtClean="0">
                <a:latin typeface="Montserrat" panose="00000500000000000000" pitchFamily="50" charset="0"/>
                <a:cs typeface="Arial" panose="020B0604020202020204" pitchFamily="34" charset="0"/>
              </a:rPr>
              <a:t>garbage.</a:t>
            </a:r>
            <a:endParaRPr lang="en-US" sz="2400" dirty="0">
              <a:latin typeface="Montserrat" panose="00000500000000000000" pitchFamily="50" charset="0"/>
              <a:cs typeface="Arial" panose="020B0604020202020204" pitchFamily="34" charset="0"/>
            </a:endParaRPr>
          </a:p>
          <a:p>
            <a:r>
              <a:rPr lang="en-US" sz="2400" dirty="0">
                <a:latin typeface="Montserrat" panose="00000500000000000000" pitchFamily="50" charset="0"/>
                <a:cs typeface="Arial" panose="020B0604020202020204" pitchFamily="34" charset="0"/>
              </a:rPr>
              <a:t>Do not clean garbage containers in food storage </a:t>
            </a:r>
            <a:r>
              <a:rPr lang="en-US" sz="2400" dirty="0" smtClean="0">
                <a:latin typeface="Montserrat" panose="00000500000000000000" pitchFamily="50" charset="0"/>
                <a:cs typeface="Arial" panose="020B0604020202020204" pitchFamily="34" charset="0"/>
              </a:rPr>
              <a:t>area.</a:t>
            </a:r>
            <a:endParaRPr lang="en-US" sz="2400" dirty="0">
              <a:latin typeface="Montserrat" panose="00000500000000000000" pitchFamily="50" charset="0"/>
              <a:cs typeface="Arial" panose="020B0604020202020204" pitchFamily="34" charset="0"/>
            </a:endParaRPr>
          </a:p>
          <a:p>
            <a:r>
              <a:rPr lang="en-US" sz="2400" dirty="0">
                <a:latin typeface="Montserrat" panose="00000500000000000000" pitchFamily="50" charset="0"/>
                <a:cs typeface="Arial" panose="020B0604020202020204" pitchFamily="34" charset="0"/>
              </a:rPr>
              <a:t>Clean the inside and outside of containers </a:t>
            </a:r>
            <a:r>
              <a:rPr lang="en-US" sz="2400" dirty="0" smtClean="0">
                <a:latin typeface="Montserrat" panose="00000500000000000000" pitchFamily="50" charset="0"/>
                <a:cs typeface="Arial" panose="020B0604020202020204" pitchFamily="34" charset="0"/>
              </a:rPr>
              <a:t>often.</a:t>
            </a:r>
            <a:endParaRPr lang="en-US" sz="2400" dirty="0">
              <a:latin typeface="Montserrat" panose="00000500000000000000" pitchFamily="50" charset="0"/>
              <a:cs typeface="Arial" panose="020B0604020202020204" pitchFamily="34" charset="0"/>
            </a:endParaRPr>
          </a:p>
          <a:p>
            <a:r>
              <a:rPr lang="en-US" sz="2400" dirty="0">
                <a:latin typeface="Montserrat" panose="00000500000000000000" pitchFamily="50" charset="0"/>
                <a:cs typeface="Arial" panose="020B0604020202020204" pitchFamily="34" charset="0"/>
              </a:rPr>
              <a:t>Keep lids on all garbage </a:t>
            </a:r>
            <a:r>
              <a:rPr lang="en-US" sz="2400" dirty="0" smtClean="0">
                <a:latin typeface="Montserrat" panose="00000500000000000000" pitchFamily="50" charset="0"/>
                <a:cs typeface="Arial" panose="020B0604020202020204" pitchFamily="34" charset="0"/>
              </a:rPr>
              <a:t>receptacles.</a:t>
            </a:r>
            <a:endParaRPr lang="en-US" sz="2400" dirty="0">
              <a:latin typeface="Montserrat" panose="00000500000000000000" pitchFamily="50" charset="0"/>
              <a:cs typeface="Arial" panose="020B0604020202020204" pitchFamily="34" charset="0"/>
            </a:endParaRPr>
          </a:p>
          <a:p>
            <a:r>
              <a:rPr lang="en-US" sz="2400" dirty="0">
                <a:latin typeface="Montserrat" panose="00000500000000000000" pitchFamily="50" charset="0"/>
                <a:cs typeface="Arial" panose="020B0604020202020204" pitchFamily="34" charset="0"/>
              </a:rPr>
              <a:t>Keep indoor food waste containers covered and </a:t>
            </a:r>
            <a:r>
              <a:rPr lang="en-US" sz="2400" dirty="0" smtClean="0">
                <a:latin typeface="Montserrat" panose="00000500000000000000" pitchFamily="50" charset="0"/>
                <a:cs typeface="Arial" panose="020B0604020202020204" pitchFamily="34" charset="0"/>
              </a:rPr>
              <a:t>contained.</a:t>
            </a:r>
            <a:endParaRPr lang="en-US" sz="2400" dirty="0">
              <a:latin typeface="Montserrat" panose="00000500000000000000" pitchFamily="50" charset="0"/>
              <a:cs typeface="Arial" panose="020B0604020202020204" pitchFamily="34" charset="0"/>
            </a:endParaRPr>
          </a:p>
          <a:p>
            <a:endParaRPr lang="en-US" sz="2400" dirty="0"/>
          </a:p>
        </p:txBody>
      </p:sp>
      <p:pic>
        <p:nvPicPr>
          <p:cNvPr id="4" name="Picture 3"/>
          <p:cNvPicPr>
            <a:picLocks noChangeAspect="1"/>
          </p:cNvPicPr>
          <p:nvPr/>
        </p:nvPicPr>
        <p:blipFill>
          <a:blip r:embed="rId2"/>
          <a:stretch>
            <a:fillRect/>
          </a:stretch>
        </p:blipFill>
        <p:spPr>
          <a:xfrm>
            <a:off x="8317523" y="2243720"/>
            <a:ext cx="2579077" cy="2706752"/>
          </a:xfrm>
          <a:prstGeom prst="rect">
            <a:avLst/>
          </a:prstGeom>
        </p:spPr>
      </p:pic>
    </p:spTree>
    <p:extLst>
      <p:ext uri="{BB962C8B-B14F-4D97-AF65-F5344CB8AC3E}">
        <p14:creationId xmlns:p14="http://schemas.microsoft.com/office/powerpoint/2010/main" val="2601761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7009"/>
            <a:ext cx="10515600" cy="1797796"/>
          </a:xfrm>
        </p:spPr>
        <p:txBody>
          <a:bodyPr>
            <a:normAutofit fontScale="90000"/>
          </a:bodyPr>
          <a:lstStyle/>
          <a:p>
            <a:pPr algn="ctr"/>
            <a:r>
              <a:rPr lang="en-US" sz="6000" b="1" dirty="0" smtClean="0">
                <a:latin typeface="Viva Beautiful Pro" panose="02000506000000020004" pitchFamily="50" charset="0"/>
                <a:cs typeface="Arial" panose="020B0604020202020204" pitchFamily="34" charset="0"/>
              </a:rPr>
              <a:t>Evaluating Food Conditions</a:t>
            </a:r>
            <a:br>
              <a:rPr lang="en-US" sz="6000" b="1" dirty="0" smtClean="0">
                <a:latin typeface="Viva Beautiful Pro" panose="02000506000000020004" pitchFamily="50" charset="0"/>
                <a:cs typeface="Arial" panose="020B0604020202020204" pitchFamily="34" charset="0"/>
              </a:rPr>
            </a:br>
            <a:r>
              <a:rPr lang="en-US" sz="6000" b="1" dirty="0">
                <a:latin typeface="Viva Beautiful Pro" panose="02000506000000020004" pitchFamily="50" charset="0"/>
                <a:cs typeface="Arial" panose="020B0604020202020204" pitchFamily="34" charset="0"/>
              </a:rPr>
              <a:t>Canned Food</a:t>
            </a:r>
            <a:br>
              <a:rPr lang="en-US" sz="6000" b="1" dirty="0">
                <a:latin typeface="Viva Beautiful Pro" panose="02000506000000020004" pitchFamily="50" charset="0"/>
                <a:cs typeface="Arial" panose="020B0604020202020204" pitchFamily="34" charset="0"/>
              </a:rPr>
            </a:br>
            <a:endParaRPr lang="en-US" sz="6000" b="1" dirty="0">
              <a:latin typeface="Viva Beautiful Pro" panose="02000506000000020004" pitchFamily="50" charset="0"/>
              <a:cs typeface="Arial" panose="020B0604020202020204" pitchFamily="34" charset="0"/>
            </a:endParaRPr>
          </a:p>
        </p:txBody>
      </p:sp>
      <p:sp>
        <p:nvSpPr>
          <p:cNvPr id="3" name="Content Placeholder 2"/>
          <p:cNvSpPr>
            <a:spLocks noGrp="1"/>
          </p:cNvSpPr>
          <p:nvPr>
            <p:ph idx="1"/>
          </p:nvPr>
        </p:nvSpPr>
        <p:spPr>
          <a:xfrm>
            <a:off x="838200" y="1526795"/>
            <a:ext cx="7813431" cy="4974673"/>
          </a:xfrm>
        </p:spPr>
        <p:txBody>
          <a:bodyPr>
            <a:normAutofit/>
          </a:bodyPr>
          <a:lstStyle/>
          <a:p>
            <a:pPr marL="0" indent="0">
              <a:buNone/>
            </a:pPr>
            <a:endParaRPr lang="en-US" sz="2200" dirty="0" smtClean="0">
              <a:solidFill>
                <a:schemeClr val="tx1"/>
              </a:solidFill>
              <a:latin typeface="Montserrat" panose="00000500000000000000" pitchFamily="50" charset="0"/>
              <a:cs typeface="Arial" panose="020B0604020202020204" pitchFamily="34" charset="0"/>
            </a:endParaRPr>
          </a:p>
          <a:p>
            <a:pPr marL="0" indent="0">
              <a:buNone/>
            </a:pPr>
            <a:r>
              <a:rPr lang="en-US" sz="2400" dirty="0" smtClean="0">
                <a:latin typeface="Montserrat" panose="00000500000000000000" pitchFamily="50" charset="0"/>
                <a:cs typeface="Arial" panose="020B0604020202020204" pitchFamily="34" charset="0"/>
              </a:rPr>
              <a:t>Canned food that is damaged or defective can cause a foodborne illness. Discard cans if they have the following defects:</a:t>
            </a:r>
          </a:p>
          <a:p>
            <a:pPr lvl="1"/>
            <a:r>
              <a:rPr lang="en-US" dirty="0" smtClean="0">
                <a:solidFill>
                  <a:srgbClr val="0A2340"/>
                </a:solidFill>
                <a:latin typeface="Montserrat" panose="00000500000000000000" pitchFamily="50" charset="0"/>
                <a:cs typeface="Arial" panose="020B0604020202020204" pitchFamily="34" charset="0"/>
              </a:rPr>
              <a:t>Severe dents in the seams.</a:t>
            </a:r>
          </a:p>
          <a:p>
            <a:pPr lvl="1"/>
            <a:r>
              <a:rPr lang="en-US" dirty="0" smtClean="0">
                <a:solidFill>
                  <a:srgbClr val="0A2340"/>
                </a:solidFill>
                <a:latin typeface="Montserrat" panose="00000500000000000000" pitchFamily="50" charset="0"/>
                <a:cs typeface="Arial" panose="020B0604020202020204" pitchFamily="34" charset="0"/>
              </a:rPr>
              <a:t>Missing labels or unreadable labels due to stains or tears.</a:t>
            </a:r>
          </a:p>
          <a:p>
            <a:pPr lvl="1"/>
            <a:r>
              <a:rPr lang="en-US" dirty="0" smtClean="0">
                <a:solidFill>
                  <a:srgbClr val="0A2340"/>
                </a:solidFill>
                <a:latin typeface="Montserrat" panose="00000500000000000000" pitchFamily="50" charset="0"/>
                <a:cs typeface="Arial" panose="020B0604020202020204" pitchFamily="34" charset="0"/>
              </a:rPr>
              <a:t>No code dating.</a:t>
            </a:r>
          </a:p>
          <a:p>
            <a:pPr lvl="1"/>
            <a:r>
              <a:rPr lang="en-US" dirty="0" smtClean="0">
                <a:solidFill>
                  <a:srgbClr val="0A2340"/>
                </a:solidFill>
                <a:latin typeface="Montserrat" panose="00000500000000000000" pitchFamily="50" charset="0"/>
                <a:cs typeface="Arial" panose="020B0604020202020204" pitchFamily="34" charset="0"/>
              </a:rPr>
              <a:t>Holes or punctures.</a:t>
            </a:r>
          </a:p>
          <a:p>
            <a:pPr lvl="1"/>
            <a:r>
              <a:rPr lang="en-US" dirty="0" smtClean="0">
                <a:solidFill>
                  <a:srgbClr val="0A2340"/>
                </a:solidFill>
                <a:latin typeface="Montserrat" panose="00000500000000000000" pitchFamily="50" charset="0"/>
                <a:cs typeface="Arial" panose="020B0604020202020204" pitchFamily="34" charset="0"/>
              </a:rPr>
              <a:t>Visible signs of leakage.</a:t>
            </a:r>
          </a:p>
          <a:p>
            <a:pPr lvl="1"/>
            <a:r>
              <a:rPr lang="en-US" dirty="0" smtClean="0">
                <a:solidFill>
                  <a:srgbClr val="0A2340"/>
                </a:solidFill>
                <a:latin typeface="Montserrat" panose="00000500000000000000" pitchFamily="50" charset="0"/>
                <a:cs typeface="Arial" panose="020B0604020202020204" pitchFamily="34" charset="0"/>
              </a:rPr>
              <a:t>Swollen or bulging ends.</a:t>
            </a:r>
          </a:p>
          <a:p>
            <a:pPr lvl="1"/>
            <a:r>
              <a:rPr lang="en-US" dirty="0" smtClean="0">
                <a:solidFill>
                  <a:srgbClr val="0A2340"/>
                </a:solidFill>
                <a:latin typeface="Montserrat" panose="00000500000000000000" pitchFamily="50" charset="0"/>
                <a:cs typeface="Arial" panose="020B0604020202020204" pitchFamily="34" charset="0"/>
              </a:rPr>
              <a:t>Rust that cannot be wiped off.</a:t>
            </a:r>
          </a:p>
        </p:txBody>
      </p:sp>
      <p:pic>
        <p:nvPicPr>
          <p:cNvPr id="4" name="Picture 3"/>
          <p:cNvPicPr>
            <a:picLocks noChangeAspect="1"/>
          </p:cNvPicPr>
          <p:nvPr/>
        </p:nvPicPr>
        <p:blipFill>
          <a:blip r:embed="rId2"/>
          <a:stretch>
            <a:fillRect/>
          </a:stretch>
        </p:blipFill>
        <p:spPr>
          <a:xfrm>
            <a:off x="8651631" y="3974160"/>
            <a:ext cx="2702169" cy="1747938"/>
          </a:xfrm>
          <a:prstGeom prst="rect">
            <a:avLst/>
          </a:prstGeom>
        </p:spPr>
      </p:pic>
      <p:pic>
        <p:nvPicPr>
          <p:cNvPr id="5" name="Picture 4"/>
          <p:cNvPicPr>
            <a:picLocks noChangeAspect="1"/>
          </p:cNvPicPr>
          <p:nvPr/>
        </p:nvPicPr>
        <p:blipFill>
          <a:blip r:embed="rId3"/>
          <a:stretch>
            <a:fillRect/>
          </a:stretch>
        </p:blipFill>
        <p:spPr>
          <a:xfrm>
            <a:off x="8651631" y="2132898"/>
            <a:ext cx="2702169" cy="1463183"/>
          </a:xfrm>
          <a:prstGeom prst="rect">
            <a:avLst/>
          </a:prstGeom>
        </p:spPr>
      </p:pic>
    </p:spTree>
    <p:extLst>
      <p:ext uri="{BB962C8B-B14F-4D97-AF65-F5344CB8AC3E}">
        <p14:creationId xmlns:p14="http://schemas.microsoft.com/office/powerpoint/2010/main" val="467773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669" y="219807"/>
            <a:ext cx="10964009" cy="1944553"/>
          </a:xfrm>
        </p:spPr>
        <p:txBody>
          <a:bodyPr>
            <a:normAutofit/>
          </a:bodyPr>
          <a:lstStyle/>
          <a:p>
            <a:pPr algn="ctr"/>
            <a:r>
              <a:rPr lang="en-US" sz="5400" b="1" dirty="0" smtClean="0">
                <a:latin typeface="Viva Beautiful Pro" panose="02000506000000020004" pitchFamily="50" charset="0"/>
                <a:cs typeface="Arial" panose="020B0604020202020204" pitchFamily="34" charset="0"/>
              </a:rPr>
              <a:t>Evaluating </a:t>
            </a:r>
            <a:r>
              <a:rPr lang="en-US" sz="5400" b="1" dirty="0">
                <a:latin typeface="Viva Beautiful Pro" panose="02000506000000020004" pitchFamily="50" charset="0"/>
                <a:cs typeface="Arial" panose="020B0604020202020204" pitchFamily="34" charset="0"/>
              </a:rPr>
              <a:t>Food </a:t>
            </a:r>
            <a:r>
              <a:rPr lang="en-US" sz="5400" b="1" dirty="0" smtClean="0">
                <a:latin typeface="Viva Beautiful Pro" panose="02000506000000020004" pitchFamily="50" charset="0"/>
                <a:cs typeface="Arial" panose="020B0604020202020204" pitchFamily="34" charset="0"/>
              </a:rPr>
              <a:t>Conditions</a:t>
            </a:r>
            <a:br>
              <a:rPr lang="en-US" sz="5400" b="1" dirty="0" smtClean="0">
                <a:latin typeface="Viva Beautiful Pro" panose="02000506000000020004" pitchFamily="50" charset="0"/>
                <a:cs typeface="Arial" panose="020B0604020202020204" pitchFamily="34" charset="0"/>
              </a:rPr>
            </a:br>
            <a:r>
              <a:rPr lang="en-US" sz="5400" b="1" dirty="0" smtClean="0">
                <a:latin typeface="Viva Beautiful Pro" panose="02000506000000020004" pitchFamily="50" charset="0"/>
                <a:cs typeface="Arial" panose="020B0604020202020204" pitchFamily="34" charset="0"/>
              </a:rPr>
              <a:t>Jars and Bottles</a:t>
            </a:r>
            <a:endParaRPr lang="en-US" sz="5400" b="1" dirty="0">
              <a:latin typeface="Viva Beautiful Pro" panose="02000506000000020004" pitchFamily="50" charset="0"/>
              <a:cs typeface="Arial" panose="020B0604020202020204" pitchFamily="34" charset="0"/>
            </a:endParaRPr>
          </a:p>
        </p:txBody>
      </p:sp>
      <p:sp>
        <p:nvSpPr>
          <p:cNvPr id="3" name="Content Placeholder 2"/>
          <p:cNvSpPr>
            <a:spLocks noGrp="1"/>
          </p:cNvSpPr>
          <p:nvPr>
            <p:ph idx="1"/>
          </p:nvPr>
        </p:nvSpPr>
        <p:spPr>
          <a:xfrm>
            <a:off x="838200" y="1853967"/>
            <a:ext cx="8587154" cy="4661731"/>
          </a:xfrm>
        </p:spPr>
        <p:txBody>
          <a:bodyPr>
            <a:normAutofit fontScale="92500" lnSpcReduction="20000"/>
          </a:bodyPr>
          <a:lstStyle/>
          <a:p>
            <a:pPr marL="0" indent="0">
              <a:buNone/>
            </a:pPr>
            <a:r>
              <a:rPr lang="en-US" sz="2600" dirty="0" smtClean="0"/>
              <a:t>Discard if they have the following defects:</a:t>
            </a:r>
          </a:p>
          <a:p>
            <a:pPr lvl="1"/>
            <a:r>
              <a:rPr lang="en-US" sz="2600" dirty="0" smtClean="0">
                <a:solidFill>
                  <a:schemeClr val="tx1"/>
                </a:solidFill>
              </a:rPr>
              <a:t>Lid swollen, rusted or dented.</a:t>
            </a:r>
          </a:p>
          <a:p>
            <a:pPr lvl="1"/>
            <a:r>
              <a:rPr lang="en-US" sz="2600" dirty="0" smtClean="0">
                <a:solidFill>
                  <a:schemeClr val="tx1"/>
                </a:solidFill>
              </a:rPr>
              <a:t>Missing labels or unreadable labels due to stains or tears.</a:t>
            </a:r>
          </a:p>
          <a:p>
            <a:pPr lvl="1"/>
            <a:r>
              <a:rPr lang="en-US" sz="2600" dirty="0" smtClean="0">
                <a:solidFill>
                  <a:schemeClr val="tx1"/>
                </a:solidFill>
              </a:rPr>
              <a:t>No code dating.</a:t>
            </a:r>
          </a:p>
          <a:p>
            <a:pPr lvl="1"/>
            <a:r>
              <a:rPr lang="en-US" sz="2600" dirty="0" smtClean="0">
                <a:solidFill>
                  <a:schemeClr val="tx1"/>
                </a:solidFill>
              </a:rPr>
              <a:t>Food contains mold or foreign objects.</a:t>
            </a:r>
          </a:p>
          <a:p>
            <a:pPr lvl="1"/>
            <a:r>
              <a:rPr lang="en-US" sz="2600" dirty="0" smtClean="0">
                <a:solidFill>
                  <a:schemeClr val="tx1"/>
                </a:solidFill>
              </a:rPr>
              <a:t>Signs of dirt or mold under lid.</a:t>
            </a:r>
          </a:p>
          <a:p>
            <a:pPr lvl="1"/>
            <a:r>
              <a:rPr lang="en-US" sz="2600" dirty="0" smtClean="0">
                <a:solidFill>
                  <a:schemeClr val="tx1"/>
                </a:solidFill>
              </a:rPr>
              <a:t>Lid is loose.</a:t>
            </a:r>
          </a:p>
          <a:p>
            <a:pPr lvl="1"/>
            <a:r>
              <a:rPr lang="en-US" sz="2600" dirty="0" smtClean="0">
                <a:solidFill>
                  <a:schemeClr val="tx1"/>
                </a:solidFill>
              </a:rPr>
              <a:t>Button on lid is lifted indicating the seal is broken.</a:t>
            </a:r>
          </a:p>
          <a:p>
            <a:pPr lvl="1"/>
            <a:r>
              <a:rPr lang="en-US" sz="2600" dirty="0" smtClean="0">
                <a:solidFill>
                  <a:schemeClr val="tx1"/>
                </a:solidFill>
              </a:rPr>
              <a:t>Visible signs of leaking.</a:t>
            </a:r>
          </a:p>
          <a:p>
            <a:pPr lvl="1"/>
            <a:r>
              <a:rPr lang="en-US" sz="2600" dirty="0" smtClean="0">
                <a:solidFill>
                  <a:schemeClr val="tx1"/>
                </a:solidFill>
              </a:rPr>
              <a:t>Jar is chipped or broken.</a:t>
            </a:r>
          </a:p>
          <a:p>
            <a:pPr lvl="1"/>
            <a:r>
              <a:rPr lang="en-US" sz="2600" dirty="0" smtClean="0">
                <a:solidFill>
                  <a:schemeClr val="tx1"/>
                </a:solidFill>
              </a:rPr>
              <a:t>Food is discolored.</a:t>
            </a:r>
          </a:p>
          <a:p>
            <a:pPr lvl="1"/>
            <a:r>
              <a:rPr lang="en-US" sz="2600" dirty="0" smtClean="0">
                <a:solidFill>
                  <a:schemeClr val="tx1"/>
                </a:solidFill>
              </a:rPr>
              <a:t>Food has separated or has an unusual appearance.</a:t>
            </a:r>
          </a:p>
          <a:p>
            <a:pPr lvl="1"/>
            <a:endParaRPr lang="en-US" dirty="0" smtClean="0"/>
          </a:p>
          <a:p>
            <a:pPr lvl="1"/>
            <a:endParaRPr lang="en-US" dirty="0" smtClean="0"/>
          </a:p>
          <a:p>
            <a:pPr lvl="1"/>
            <a:endParaRPr lang="en-US" dirty="0"/>
          </a:p>
        </p:txBody>
      </p:sp>
      <p:pic>
        <p:nvPicPr>
          <p:cNvPr id="5" name="Picture 4"/>
          <p:cNvPicPr>
            <a:picLocks noChangeAspect="1"/>
          </p:cNvPicPr>
          <p:nvPr/>
        </p:nvPicPr>
        <p:blipFill>
          <a:blip r:embed="rId2"/>
          <a:stretch>
            <a:fillRect/>
          </a:stretch>
        </p:blipFill>
        <p:spPr>
          <a:xfrm>
            <a:off x="9425354" y="2061606"/>
            <a:ext cx="2145324" cy="2123226"/>
          </a:xfrm>
          <a:prstGeom prst="rect">
            <a:avLst/>
          </a:prstGeom>
        </p:spPr>
      </p:pic>
    </p:spTree>
    <p:extLst>
      <p:ext uri="{BB962C8B-B14F-4D97-AF65-F5344CB8AC3E}">
        <p14:creationId xmlns:p14="http://schemas.microsoft.com/office/powerpoint/2010/main" val="3520488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77" y="563418"/>
            <a:ext cx="10981592" cy="1256993"/>
          </a:xfrm>
        </p:spPr>
        <p:txBody>
          <a:bodyPr>
            <a:normAutofit fontScale="90000"/>
          </a:bodyPr>
          <a:lstStyle/>
          <a:p>
            <a:pPr algn="ctr"/>
            <a:r>
              <a:rPr lang="en-US" sz="6000" b="1" dirty="0">
                <a:latin typeface="Viva Beautiful Pro" panose="02000506000000020004" pitchFamily="50" charset="0"/>
                <a:cs typeface="Arial" panose="020B0604020202020204" pitchFamily="34" charset="0"/>
              </a:rPr>
              <a:t>Evaluating Food Conditions</a:t>
            </a:r>
            <a:br>
              <a:rPr lang="en-US" sz="6000" b="1" dirty="0">
                <a:latin typeface="Viva Beautiful Pro" panose="02000506000000020004" pitchFamily="50" charset="0"/>
                <a:cs typeface="Arial" panose="020B0604020202020204" pitchFamily="34" charset="0"/>
              </a:rPr>
            </a:br>
            <a:r>
              <a:rPr lang="en-US" sz="6000" b="1" dirty="0">
                <a:latin typeface="Viva Beautiful Pro" panose="02000506000000020004" pitchFamily="50" charset="0"/>
                <a:cs typeface="Arial" panose="020B0604020202020204" pitchFamily="34" charset="0"/>
              </a:rPr>
              <a:t>Dry </a:t>
            </a:r>
            <a:r>
              <a:rPr lang="en-US" sz="6000" b="1" dirty="0" smtClean="0">
                <a:latin typeface="Viva Beautiful Pro" panose="02000506000000020004" pitchFamily="50" charset="0"/>
                <a:cs typeface="Arial" panose="020B0604020202020204" pitchFamily="34" charset="0"/>
              </a:rPr>
              <a:t>Food</a:t>
            </a:r>
            <a:endParaRPr lang="en-US" sz="6000" b="1" dirty="0">
              <a:latin typeface="Viva Beautiful Pro" panose="02000506000000020004" pitchFamily="50" charset="0"/>
              <a:cs typeface="Arial" panose="020B0604020202020204" pitchFamily="34" charset="0"/>
            </a:endParaRPr>
          </a:p>
        </p:txBody>
      </p:sp>
      <p:sp>
        <p:nvSpPr>
          <p:cNvPr id="3" name="Content Placeholder 2"/>
          <p:cNvSpPr>
            <a:spLocks noGrp="1"/>
          </p:cNvSpPr>
          <p:nvPr>
            <p:ph idx="1"/>
          </p:nvPr>
        </p:nvSpPr>
        <p:spPr>
          <a:xfrm>
            <a:off x="817685" y="1899138"/>
            <a:ext cx="8088923" cy="4142888"/>
          </a:xfrm>
        </p:spPr>
        <p:txBody>
          <a:bodyPr/>
          <a:lstStyle/>
          <a:p>
            <a:pPr marL="0" indent="0">
              <a:buNone/>
            </a:pPr>
            <a:r>
              <a:rPr lang="en-US" sz="2400" dirty="0" smtClean="0">
                <a:latin typeface="Montserrat" panose="00000500000000000000" pitchFamily="50" charset="0"/>
                <a:cs typeface="Arial" panose="020B0604020202020204" pitchFamily="34" charset="0"/>
              </a:rPr>
              <a:t>Discard any for the following defects:</a:t>
            </a:r>
          </a:p>
          <a:p>
            <a:pPr lvl="1"/>
            <a:r>
              <a:rPr lang="en-US" dirty="0">
                <a:solidFill>
                  <a:schemeClr val="tx1"/>
                </a:solidFill>
              </a:rPr>
              <a:t>Missing labels or unreadable labels due to stains or </a:t>
            </a:r>
            <a:r>
              <a:rPr lang="en-US" dirty="0" smtClean="0">
                <a:solidFill>
                  <a:schemeClr val="tx1"/>
                </a:solidFill>
              </a:rPr>
              <a:t>tears.</a:t>
            </a:r>
          </a:p>
          <a:p>
            <a:pPr lvl="1"/>
            <a:r>
              <a:rPr lang="en-US" dirty="0" smtClean="0">
                <a:solidFill>
                  <a:schemeClr val="tx1"/>
                </a:solidFill>
              </a:rPr>
              <a:t>No code date.</a:t>
            </a:r>
          </a:p>
          <a:p>
            <a:pPr lvl="1"/>
            <a:r>
              <a:rPr lang="en-US" dirty="0" smtClean="0">
                <a:solidFill>
                  <a:schemeClr val="tx1"/>
                </a:solidFill>
              </a:rPr>
              <a:t>Bag inside of box is open or punctured.</a:t>
            </a:r>
          </a:p>
          <a:p>
            <a:pPr lvl="1"/>
            <a:r>
              <a:rPr lang="en-US" dirty="0" smtClean="0">
                <a:solidFill>
                  <a:schemeClr val="tx1"/>
                </a:solidFill>
              </a:rPr>
              <a:t>Signs of pest gnaw marks on cardboard, or droppings around packaging.</a:t>
            </a:r>
          </a:p>
          <a:p>
            <a:pPr lvl="1"/>
            <a:r>
              <a:rPr lang="en-US" dirty="0" smtClean="0">
                <a:solidFill>
                  <a:schemeClr val="tx1"/>
                </a:solidFill>
              </a:rPr>
              <a:t> Inner package of food is damaged in any way, wet, stained, discolored.</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8906607" y="2141531"/>
            <a:ext cx="2509957" cy="2703031"/>
          </a:xfrm>
          <a:prstGeom prst="rect">
            <a:avLst/>
          </a:prstGeom>
        </p:spPr>
      </p:pic>
    </p:spTree>
    <p:extLst>
      <p:ext uri="{BB962C8B-B14F-4D97-AF65-F5344CB8AC3E}">
        <p14:creationId xmlns:p14="http://schemas.microsoft.com/office/powerpoint/2010/main" val="3785423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76" y="498764"/>
            <a:ext cx="10981593" cy="1360843"/>
          </a:xfrm>
        </p:spPr>
        <p:txBody>
          <a:bodyPr>
            <a:normAutofit fontScale="90000"/>
          </a:bodyPr>
          <a:lstStyle/>
          <a:p>
            <a:pPr algn="ctr"/>
            <a:r>
              <a:rPr lang="en-US" sz="6000" b="1" dirty="0">
                <a:latin typeface="Viva Beautiful Pro" panose="02000506000000020004" pitchFamily="50" charset="0"/>
                <a:cs typeface="Arial" panose="020B0604020202020204" pitchFamily="34" charset="0"/>
              </a:rPr>
              <a:t>Evaluating Food Conditions</a:t>
            </a:r>
            <a:br>
              <a:rPr lang="en-US" sz="6000" b="1" dirty="0">
                <a:latin typeface="Viva Beautiful Pro" panose="02000506000000020004" pitchFamily="50" charset="0"/>
                <a:cs typeface="Arial" panose="020B0604020202020204" pitchFamily="34" charset="0"/>
              </a:rPr>
            </a:br>
            <a:r>
              <a:rPr lang="en-US" sz="6000" b="1" dirty="0">
                <a:latin typeface="Viva Beautiful Pro" panose="02000506000000020004" pitchFamily="50" charset="0"/>
                <a:cs typeface="Arial" panose="020B0604020202020204" pitchFamily="34" charset="0"/>
              </a:rPr>
              <a:t>Produce </a:t>
            </a:r>
            <a:r>
              <a:rPr lang="en-US" sz="6000" b="1" dirty="0" smtClean="0">
                <a:latin typeface="Viva Beautiful Pro" panose="02000506000000020004" pitchFamily="50" charset="0"/>
                <a:cs typeface="Arial" panose="020B0604020202020204" pitchFamily="34" charset="0"/>
              </a:rPr>
              <a:t>Quality</a:t>
            </a:r>
            <a:endParaRPr lang="en-US" sz="6000" b="1" dirty="0">
              <a:latin typeface="Viva Beautiful Pro" panose="02000506000000020004" pitchFamily="50" charset="0"/>
              <a:cs typeface="Arial" panose="020B0604020202020204" pitchFamily="34" charset="0"/>
            </a:endParaRPr>
          </a:p>
        </p:txBody>
      </p:sp>
      <p:sp>
        <p:nvSpPr>
          <p:cNvPr id="3" name="Content Placeholder 2"/>
          <p:cNvSpPr>
            <a:spLocks noGrp="1"/>
          </p:cNvSpPr>
          <p:nvPr>
            <p:ph idx="1"/>
          </p:nvPr>
        </p:nvSpPr>
        <p:spPr>
          <a:xfrm>
            <a:off x="838200" y="1825625"/>
            <a:ext cx="7410976" cy="4351338"/>
          </a:xfrm>
        </p:spPr>
        <p:txBody>
          <a:bodyPr>
            <a:normAutofit fontScale="85000" lnSpcReduction="20000"/>
          </a:bodyPr>
          <a:lstStyle/>
          <a:p>
            <a:pPr marL="0" indent="0">
              <a:buNone/>
            </a:pPr>
            <a:r>
              <a:rPr lang="en-US" dirty="0" smtClean="0"/>
              <a:t>Discard if any of the follow defects:</a:t>
            </a:r>
          </a:p>
          <a:p>
            <a:pPr lvl="1">
              <a:lnSpc>
                <a:spcPct val="120000"/>
              </a:lnSpc>
            </a:pPr>
            <a:r>
              <a:rPr lang="en-US" sz="2600" dirty="0" smtClean="0">
                <a:solidFill>
                  <a:schemeClr val="tx1"/>
                </a:solidFill>
              </a:rPr>
              <a:t>Mold</a:t>
            </a:r>
          </a:p>
          <a:p>
            <a:pPr lvl="1">
              <a:lnSpc>
                <a:spcPct val="120000"/>
              </a:lnSpc>
            </a:pPr>
            <a:r>
              <a:rPr lang="en-US" sz="2600" dirty="0" smtClean="0">
                <a:solidFill>
                  <a:schemeClr val="tx1"/>
                </a:solidFill>
              </a:rPr>
              <a:t>Decay</a:t>
            </a:r>
          </a:p>
          <a:p>
            <a:pPr lvl="1">
              <a:lnSpc>
                <a:spcPct val="120000"/>
              </a:lnSpc>
            </a:pPr>
            <a:r>
              <a:rPr lang="en-US" sz="2600" dirty="0" smtClean="0">
                <a:solidFill>
                  <a:schemeClr val="tx1"/>
                </a:solidFill>
              </a:rPr>
              <a:t>Bad odor.</a:t>
            </a:r>
          </a:p>
          <a:p>
            <a:pPr lvl="1">
              <a:lnSpc>
                <a:spcPct val="120000"/>
              </a:lnSpc>
            </a:pPr>
            <a:r>
              <a:rPr lang="en-US" sz="2600" dirty="0" smtClean="0">
                <a:solidFill>
                  <a:schemeClr val="tx1"/>
                </a:solidFill>
              </a:rPr>
              <a:t>Signs of insects, dead or alive.</a:t>
            </a:r>
          </a:p>
          <a:p>
            <a:pPr lvl="1">
              <a:lnSpc>
                <a:spcPct val="120000"/>
              </a:lnSpc>
            </a:pPr>
            <a:r>
              <a:rPr lang="en-US" sz="2600" dirty="0" smtClean="0">
                <a:solidFill>
                  <a:schemeClr val="tx1"/>
                </a:solidFill>
              </a:rPr>
              <a:t>Severe bruising.</a:t>
            </a:r>
          </a:p>
          <a:p>
            <a:pPr lvl="1">
              <a:lnSpc>
                <a:spcPct val="120000"/>
              </a:lnSpc>
            </a:pPr>
            <a:r>
              <a:rPr lang="en-US" sz="2600" dirty="0" smtClean="0">
                <a:solidFill>
                  <a:schemeClr val="tx1"/>
                </a:solidFill>
              </a:rPr>
              <a:t>Skin not intact.</a:t>
            </a:r>
          </a:p>
          <a:p>
            <a:pPr lvl="1">
              <a:lnSpc>
                <a:spcPct val="120000"/>
              </a:lnSpc>
            </a:pPr>
            <a:r>
              <a:rPr lang="en-US" sz="2600" dirty="0" smtClean="0">
                <a:solidFill>
                  <a:schemeClr val="tx1"/>
                </a:solidFill>
              </a:rPr>
              <a:t>Cut produce that has not been stored at 41 degrees or lower.</a:t>
            </a:r>
          </a:p>
          <a:p>
            <a:pPr lvl="1">
              <a:lnSpc>
                <a:spcPct val="120000"/>
              </a:lnSpc>
            </a:pPr>
            <a:r>
              <a:rPr lang="en-US" sz="2600" dirty="0" smtClean="0">
                <a:solidFill>
                  <a:schemeClr val="tx1"/>
                </a:solidFill>
              </a:rPr>
              <a:t>Cut produce that does not have a label or code dating.</a:t>
            </a:r>
          </a:p>
          <a:p>
            <a:pPr lvl="1"/>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8249176" y="2198077"/>
            <a:ext cx="3104623" cy="2743200"/>
          </a:xfrm>
          <a:prstGeom prst="rect">
            <a:avLst/>
          </a:prstGeom>
        </p:spPr>
      </p:pic>
    </p:spTree>
    <p:extLst>
      <p:ext uri="{BB962C8B-B14F-4D97-AF65-F5344CB8AC3E}">
        <p14:creationId xmlns:p14="http://schemas.microsoft.com/office/powerpoint/2010/main" val="2066044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36" y="1"/>
            <a:ext cx="10954328" cy="1690688"/>
          </a:xfrm>
        </p:spPr>
        <p:txBody>
          <a:bodyPr>
            <a:normAutofit/>
          </a:bodyPr>
          <a:lstStyle/>
          <a:p>
            <a:pPr algn="ctr"/>
            <a:r>
              <a:rPr lang="en-US" sz="5400" b="1" dirty="0" smtClean="0">
                <a:latin typeface="Viva Beautiful Pro" panose="02000506000000020004" pitchFamily="50" charset="0"/>
                <a:cs typeface="Arial" panose="020B0604020202020204" pitchFamily="34" charset="0"/>
              </a:rPr>
              <a:t>Foodborne Illness</a:t>
            </a:r>
            <a:endParaRPr lang="en-US" sz="5400" b="1" dirty="0">
              <a:latin typeface="Viva Beautiful Pro" panose="02000506000000020004" pitchFamily="50" charset="0"/>
              <a:cs typeface="Arial" panose="020B0604020202020204" pitchFamily="34" charset="0"/>
            </a:endParaRPr>
          </a:p>
        </p:txBody>
      </p:sp>
      <p:sp>
        <p:nvSpPr>
          <p:cNvPr id="3" name="Content Placeholder 2"/>
          <p:cNvSpPr>
            <a:spLocks noGrp="1"/>
          </p:cNvSpPr>
          <p:nvPr>
            <p:ph idx="1"/>
          </p:nvPr>
        </p:nvSpPr>
        <p:spPr>
          <a:xfrm>
            <a:off x="838200" y="1439730"/>
            <a:ext cx="10515600" cy="5095293"/>
          </a:xfrm>
        </p:spPr>
        <p:txBody>
          <a:bodyPr>
            <a:noAutofit/>
          </a:bodyPr>
          <a:lstStyle/>
          <a:p>
            <a:pPr marL="0" indent="0">
              <a:buNone/>
            </a:pPr>
            <a:r>
              <a:rPr lang="en-US" sz="2400" dirty="0" smtClean="0">
                <a:latin typeface="Montserrat" panose="00000500000000000000" pitchFamily="50" charset="0"/>
                <a:cs typeface="Arial" panose="020B0604020202020204" pitchFamily="34" charset="0"/>
              </a:rPr>
              <a:t>A disease that is transmitted to people through food. Symptoms may occur within minutes to a week and because the symptoms are often flu-like, many people may not recognize that the illness is caused by harmful bacteria or other pathogens in food. In people with weakened immune systems, the infection may be more severe and lead to serious complications, including death.</a:t>
            </a:r>
          </a:p>
          <a:p>
            <a:pPr marL="0" indent="0">
              <a:buNone/>
            </a:pPr>
            <a:endParaRPr lang="en-US" sz="2400" dirty="0" smtClean="0">
              <a:latin typeface="Montserrat" panose="00000500000000000000" pitchFamily="50" charset="0"/>
              <a:cs typeface="Arial" panose="020B0604020202020204" pitchFamily="34" charset="0"/>
            </a:endParaRPr>
          </a:p>
          <a:p>
            <a:pPr marL="0" indent="0">
              <a:buNone/>
            </a:pPr>
            <a:r>
              <a:rPr lang="en-US" sz="2000" b="1" dirty="0" smtClean="0">
                <a:solidFill>
                  <a:schemeClr val="tx1"/>
                </a:solidFill>
                <a:latin typeface="Montserrat" panose="00000500000000000000" pitchFamily="50" charset="0"/>
                <a:cs typeface="Arial" panose="020B0604020202020204" pitchFamily="34" charset="0"/>
              </a:rPr>
              <a:t>The top 5 food born illness in the United States are:</a:t>
            </a:r>
          </a:p>
          <a:p>
            <a:pPr marL="457200" indent="-457200">
              <a:buFont typeface="+mj-lt"/>
              <a:buAutoNum type="arabicPeriod"/>
            </a:pPr>
            <a:r>
              <a:rPr lang="en-US" sz="2000" dirty="0" smtClean="0">
                <a:solidFill>
                  <a:schemeClr val="tx1"/>
                </a:solidFill>
                <a:latin typeface="Montserrat" panose="00000500000000000000" pitchFamily="50" charset="0"/>
                <a:cs typeface="Arial" panose="020B0604020202020204" pitchFamily="34" charset="0"/>
              </a:rPr>
              <a:t>Norovirus</a:t>
            </a:r>
          </a:p>
          <a:p>
            <a:pPr marL="457200" indent="-457200">
              <a:buFont typeface="+mj-lt"/>
              <a:buAutoNum type="arabicPeriod"/>
            </a:pPr>
            <a:r>
              <a:rPr lang="en-US" sz="2000" dirty="0" smtClean="0">
                <a:solidFill>
                  <a:schemeClr val="tx1"/>
                </a:solidFill>
                <a:latin typeface="Montserrat" panose="00000500000000000000" pitchFamily="50" charset="0"/>
                <a:cs typeface="Arial" panose="020B0604020202020204" pitchFamily="34" charset="0"/>
              </a:rPr>
              <a:t>Salmonella</a:t>
            </a:r>
          </a:p>
          <a:p>
            <a:pPr marL="457200" indent="-457200">
              <a:buFont typeface="+mj-lt"/>
              <a:buAutoNum type="arabicPeriod"/>
            </a:pPr>
            <a:r>
              <a:rPr lang="en-US" sz="2000" dirty="0" smtClean="0">
                <a:solidFill>
                  <a:schemeClr val="tx1"/>
                </a:solidFill>
                <a:latin typeface="Montserrat" panose="00000500000000000000" pitchFamily="50" charset="0"/>
                <a:cs typeface="Arial" panose="020B0604020202020204" pitchFamily="34" charset="0"/>
              </a:rPr>
              <a:t>Clostridium Perfringens</a:t>
            </a:r>
            <a:endParaRPr lang="en-US" sz="2000" dirty="0">
              <a:solidFill>
                <a:schemeClr val="tx1"/>
              </a:solidFill>
              <a:latin typeface="Montserrat" panose="00000500000000000000" pitchFamily="50" charset="0"/>
              <a:cs typeface="Arial" panose="020B0604020202020204" pitchFamily="34" charset="0"/>
            </a:endParaRPr>
          </a:p>
          <a:p>
            <a:pPr marL="457200" indent="-457200">
              <a:buFont typeface="+mj-lt"/>
              <a:buAutoNum type="arabicPeriod"/>
            </a:pPr>
            <a:r>
              <a:rPr lang="en-US" sz="2000" dirty="0" smtClean="0">
                <a:solidFill>
                  <a:schemeClr val="tx1"/>
                </a:solidFill>
                <a:latin typeface="Montserrat" panose="00000500000000000000" pitchFamily="50" charset="0"/>
                <a:cs typeface="Arial" panose="020B0604020202020204" pitchFamily="34" charset="0"/>
              </a:rPr>
              <a:t>Campylobacter</a:t>
            </a:r>
          </a:p>
          <a:p>
            <a:pPr marL="457200" indent="-457200">
              <a:buFont typeface="+mj-lt"/>
              <a:buAutoNum type="arabicPeriod"/>
            </a:pPr>
            <a:r>
              <a:rPr lang="en-US" sz="2000" dirty="0" smtClean="0">
                <a:solidFill>
                  <a:schemeClr val="tx1"/>
                </a:solidFill>
                <a:latin typeface="Montserrat" panose="00000500000000000000" pitchFamily="50" charset="0"/>
                <a:cs typeface="Arial" panose="020B0604020202020204" pitchFamily="34" charset="0"/>
              </a:rPr>
              <a:t>Staphylococcus</a:t>
            </a:r>
          </a:p>
          <a:p>
            <a:pPr marL="457200" indent="-457200">
              <a:buFont typeface="+mj-lt"/>
              <a:buAutoNum type="arabicPeriod"/>
            </a:pPr>
            <a:endParaRPr lang="en-US" sz="2400" dirty="0" smtClean="0">
              <a:latin typeface="Montserrat" panose="00000500000000000000" pitchFamily="50" charset="0"/>
              <a:cs typeface="Arial" panose="020B0604020202020204" pitchFamily="34" charset="0"/>
            </a:endParaRPr>
          </a:p>
          <a:p>
            <a:pPr marL="0" indent="0">
              <a:buNone/>
            </a:pPr>
            <a:endParaRPr lang="en-US" sz="2400" dirty="0">
              <a:latin typeface="Montserrat" panose="00000500000000000000" pitchFamily="50" charset="0"/>
              <a:cs typeface="Arial" panose="020B0604020202020204" pitchFamily="34" charset="0"/>
            </a:endParaRPr>
          </a:p>
          <a:p>
            <a:endParaRPr lang="en-US" sz="3200" dirty="0"/>
          </a:p>
        </p:txBody>
      </p:sp>
    </p:spTree>
    <p:extLst>
      <p:ext uri="{BB962C8B-B14F-4D97-AF65-F5344CB8AC3E}">
        <p14:creationId xmlns:p14="http://schemas.microsoft.com/office/powerpoint/2010/main" val="3563927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8022" y="366320"/>
            <a:ext cx="8001001" cy="4524315"/>
          </a:xfrm>
          <a:prstGeom prst="rect">
            <a:avLst/>
          </a:prstGeom>
          <a:noFill/>
        </p:spPr>
        <p:txBody>
          <a:bodyPr wrap="square" rtlCol="0">
            <a:spAutoFit/>
          </a:bodyPr>
          <a:lstStyle/>
          <a:p>
            <a:pPr algn="ctr"/>
            <a:r>
              <a:rPr lang="en-US" sz="5400" b="1" dirty="0" smtClean="0">
                <a:solidFill>
                  <a:srgbClr val="0A2340"/>
                </a:solidFill>
                <a:latin typeface="Viva Beautiful Pro" panose="02000506000000020004" pitchFamily="50" charset="0"/>
              </a:rPr>
              <a:t>Thank you for reviewing the training. Please go back to the website now to complete your quiz! </a:t>
            </a:r>
          </a:p>
          <a:p>
            <a:pPr algn="ctr"/>
            <a:endParaRPr lang="en-US" sz="5400" b="1" dirty="0">
              <a:latin typeface="Viva Beautiful Pro" panose="02000506000000020004" pitchFamily="50" charset="0"/>
            </a:endParaRPr>
          </a:p>
          <a:p>
            <a:pPr algn="ctr"/>
            <a:r>
              <a:rPr lang="en-US" sz="2400" b="1" dirty="0" smtClean="0">
                <a:solidFill>
                  <a:srgbClr val="004B8D"/>
                </a:solidFill>
                <a:latin typeface="Montserrat" panose="00000500000000000000" pitchFamily="50" charset="0"/>
              </a:rPr>
              <a:t>Once your quiz is completed your RPC will contact you with your results within 48 business hours.</a:t>
            </a:r>
            <a:endParaRPr lang="en-US" sz="2400" b="1" dirty="0">
              <a:solidFill>
                <a:srgbClr val="004B8D"/>
              </a:solidFill>
              <a:latin typeface="Montserrat" panose="00000500000000000000" pitchFamily="50"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1643" y="2534388"/>
            <a:ext cx="2927455" cy="162877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7599" y="4163163"/>
            <a:ext cx="2415544" cy="2570693"/>
          </a:xfrm>
          <a:prstGeom prst="rect">
            <a:avLst/>
          </a:prstGeom>
        </p:spPr>
      </p:pic>
    </p:spTree>
    <p:extLst>
      <p:ext uri="{BB962C8B-B14F-4D97-AF65-F5344CB8AC3E}">
        <p14:creationId xmlns:p14="http://schemas.microsoft.com/office/powerpoint/2010/main" val="3752642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3" y="1"/>
            <a:ext cx="10963563" cy="1690688"/>
          </a:xfrm>
        </p:spPr>
        <p:txBody>
          <a:bodyPr>
            <a:normAutofit/>
          </a:bodyPr>
          <a:lstStyle/>
          <a:p>
            <a:pPr algn="ctr"/>
            <a:r>
              <a:rPr lang="en-US" sz="5400" b="1" dirty="0" smtClean="0">
                <a:latin typeface="Viva Beautiful Pro B" panose="02000506000000020004" pitchFamily="50" charset="0"/>
                <a:cs typeface="Arial" panose="020B0604020202020204" pitchFamily="34" charset="0"/>
              </a:rPr>
              <a:t>3 Types of hazards that make food unsafe:</a:t>
            </a:r>
            <a:endParaRPr lang="en-US" sz="5400" b="1" dirty="0">
              <a:latin typeface="Viva Beautiful Pro B" panose="02000506000000020004" pitchFamily="50" charset="0"/>
              <a:cs typeface="Arial" panose="020B0604020202020204" pitchFamily="34" charset="0"/>
            </a:endParaRPr>
          </a:p>
        </p:txBody>
      </p:sp>
      <p:sp>
        <p:nvSpPr>
          <p:cNvPr id="3" name="Content Placeholder 2"/>
          <p:cNvSpPr>
            <a:spLocks noGrp="1"/>
          </p:cNvSpPr>
          <p:nvPr>
            <p:ph idx="1"/>
          </p:nvPr>
        </p:nvSpPr>
        <p:spPr>
          <a:xfrm>
            <a:off x="838200" y="1825625"/>
            <a:ext cx="7488115" cy="4351338"/>
          </a:xfrm>
        </p:spPr>
        <p:txBody>
          <a:bodyPr>
            <a:normAutofit/>
          </a:bodyPr>
          <a:lstStyle/>
          <a:p>
            <a:r>
              <a:rPr lang="en-US" sz="2400" dirty="0" smtClean="0">
                <a:latin typeface="Montserrat" panose="00000500000000000000" pitchFamily="50" charset="0"/>
                <a:cs typeface="Arial" panose="020B0604020202020204" pitchFamily="34" charset="0"/>
              </a:rPr>
              <a:t>Biological- Bacteria, viruses, fungi.</a:t>
            </a:r>
          </a:p>
          <a:p>
            <a:pPr lvl="1"/>
            <a:r>
              <a:rPr lang="en-US" sz="2000" dirty="0" smtClean="0">
                <a:latin typeface="Montserrat" panose="00000500000000000000" pitchFamily="50" charset="0"/>
                <a:cs typeface="Arial" panose="020B0604020202020204" pitchFamily="34" charset="0"/>
              </a:rPr>
              <a:t>The FDA singles out the top 6 biological contaminates. Shigella, </a:t>
            </a:r>
          </a:p>
          <a:p>
            <a:pPr marL="457200" lvl="1" indent="0">
              <a:buNone/>
            </a:pPr>
            <a:r>
              <a:rPr lang="en-US" sz="2000" dirty="0" smtClean="0">
                <a:latin typeface="Montserrat" panose="00000500000000000000" pitchFamily="50" charset="0"/>
                <a:cs typeface="Arial" panose="020B0604020202020204" pitchFamily="34" charset="0"/>
              </a:rPr>
              <a:t>Salmonella, Notyphoidal Salmonella, E Coli, Hepatatis A, and Norovirus</a:t>
            </a:r>
            <a:endParaRPr lang="en-US" sz="2000" dirty="0">
              <a:latin typeface="Montserrat" panose="00000500000000000000" pitchFamily="50" charset="0"/>
              <a:cs typeface="Arial" panose="020B0604020202020204" pitchFamily="34" charset="0"/>
            </a:endParaRPr>
          </a:p>
          <a:p>
            <a:endParaRPr lang="en-US" sz="2400" dirty="0" smtClean="0">
              <a:latin typeface="Montserrat" panose="00000500000000000000" pitchFamily="50" charset="0"/>
              <a:cs typeface="Arial" panose="020B0604020202020204" pitchFamily="34" charset="0"/>
            </a:endParaRPr>
          </a:p>
          <a:p>
            <a:r>
              <a:rPr lang="en-US" sz="2400" dirty="0" smtClean="0">
                <a:latin typeface="Montserrat" panose="00000500000000000000" pitchFamily="50" charset="0"/>
                <a:cs typeface="Arial" panose="020B0604020202020204" pitchFamily="34" charset="0"/>
              </a:rPr>
              <a:t>Physical- bones, pits, or inorganic items in food such as glass, bugs, plastic, jewelry, etc. </a:t>
            </a:r>
            <a:endParaRPr lang="en-US" sz="2400" dirty="0">
              <a:latin typeface="Montserrat" panose="00000500000000000000" pitchFamily="50" charset="0"/>
              <a:cs typeface="Arial" panose="020B0604020202020204" pitchFamily="34" charset="0"/>
            </a:endParaRPr>
          </a:p>
          <a:p>
            <a:endParaRPr lang="en-US" sz="2400" dirty="0" smtClean="0">
              <a:latin typeface="Montserrat" panose="00000500000000000000" pitchFamily="50" charset="0"/>
            </a:endParaRPr>
          </a:p>
          <a:p>
            <a:r>
              <a:rPr lang="en-US" sz="2400" dirty="0" smtClean="0">
                <a:latin typeface="Montserrat" panose="00000500000000000000" pitchFamily="50" charset="0"/>
                <a:cs typeface="Arial" panose="020B0604020202020204" pitchFamily="34" charset="0"/>
              </a:rPr>
              <a:t>Chemical- Cleaners, sanitizers, and pesticides.</a:t>
            </a:r>
            <a:endParaRPr lang="en-US" sz="2400" dirty="0">
              <a:latin typeface="Montserrat" panose="00000500000000000000" pitchFamily="50" charset="0"/>
              <a:cs typeface="Arial" panose="020B0604020202020204" pitchFamily="34" charset="0"/>
            </a:endParaRPr>
          </a:p>
          <a:p>
            <a:endParaRPr lang="en-US" sz="2400" dirty="0">
              <a:latin typeface="Montserrat" panose="00000500000000000000" pitchFamily="50" charset="0"/>
            </a:endParaRPr>
          </a:p>
        </p:txBody>
      </p:sp>
      <p:pic>
        <p:nvPicPr>
          <p:cNvPr id="4" name="Picture 3"/>
          <p:cNvPicPr>
            <a:picLocks noChangeAspect="1"/>
          </p:cNvPicPr>
          <p:nvPr/>
        </p:nvPicPr>
        <p:blipFill>
          <a:blip r:embed="rId2"/>
          <a:stretch>
            <a:fillRect/>
          </a:stretch>
        </p:blipFill>
        <p:spPr>
          <a:xfrm>
            <a:off x="9004326" y="1453295"/>
            <a:ext cx="1915620" cy="1622955"/>
          </a:xfrm>
          <a:prstGeom prst="ellipse">
            <a:avLst/>
          </a:prstGeom>
          <a:ln>
            <a:noFill/>
          </a:ln>
          <a:effectLst>
            <a:softEdge rad="112500"/>
          </a:effectLst>
        </p:spPr>
      </p:pic>
      <p:pic>
        <p:nvPicPr>
          <p:cNvPr id="5" name="Picture 4"/>
          <p:cNvPicPr>
            <a:picLocks noChangeAspect="1"/>
          </p:cNvPicPr>
          <p:nvPr/>
        </p:nvPicPr>
        <p:blipFill rotWithShape="1">
          <a:blip r:embed="rId3"/>
          <a:srcRect l="9185" t="2350" r="8799" b="-90"/>
          <a:stretch/>
        </p:blipFill>
        <p:spPr>
          <a:xfrm>
            <a:off x="8941900" y="3504991"/>
            <a:ext cx="1978046" cy="1150577"/>
          </a:xfrm>
          <a:prstGeom prst="rect">
            <a:avLst/>
          </a:prstGeom>
          <a:ln>
            <a:noFill/>
          </a:ln>
          <a:effectLst>
            <a:softEdge rad="112500"/>
          </a:effectLst>
        </p:spPr>
      </p:pic>
      <p:pic>
        <p:nvPicPr>
          <p:cNvPr id="6" name="Picture 5"/>
          <p:cNvPicPr>
            <a:picLocks noChangeAspect="1"/>
          </p:cNvPicPr>
          <p:nvPr/>
        </p:nvPicPr>
        <p:blipFill rotWithShape="1">
          <a:blip r:embed="rId4"/>
          <a:srcRect l="5240" t="2642" r="6762" b="6856"/>
          <a:stretch/>
        </p:blipFill>
        <p:spPr>
          <a:xfrm>
            <a:off x="8672045" y="5084309"/>
            <a:ext cx="2517755" cy="1326664"/>
          </a:xfrm>
          <a:prstGeom prst="rect">
            <a:avLst/>
          </a:prstGeom>
          <a:ln>
            <a:noFill/>
          </a:ln>
          <a:effectLst>
            <a:softEdge rad="112500"/>
          </a:effectLst>
        </p:spPr>
      </p:pic>
    </p:spTree>
    <p:extLst>
      <p:ext uri="{BB962C8B-B14F-4D97-AF65-F5344CB8AC3E}">
        <p14:creationId xmlns:p14="http://schemas.microsoft.com/office/powerpoint/2010/main" val="4267002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94752" y="1339709"/>
            <a:ext cx="1259048" cy="1186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618490" y="61546"/>
            <a:ext cx="10954674" cy="1541219"/>
          </a:xfrm>
        </p:spPr>
        <p:txBody>
          <a:bodyPr>
            <a:normAutofit/>
          </a:bodyPr>
          <a:lstStyle/>
          <a:p>
            <a:pPr algn="ctr"/>
            <a:r>
              <a:rPr lang="en-US" sz="5400" b="1" dirty="0" smtClean="0">
                <a:latin typeface="Viva Beautiful Pro" panose="02000506000000020004" pitchFamily="50" charset="0"/>
                <a:cs typeface="Arial" panose="020B0604020202020204" pitchFamily="34" charset="0"/>
              </a:rPr>
              <a:t>Causes of Foodborne Illness</a:t>
            </a:r>
            <a:endParaRPr lang="en-US" sz="5400" b="1" dirty="0">
              <a:latin typeface="Viva Beautiful Pro" panose="02000506000000020004" pitchFamily="50" charset="0"/>
              <a:cs typeface="Arial" panose="020B0604020202020204" pitchFamily="34" charset="0"/>
            </a:endParaRPr>
          </a:p>
        </p:txBody>
      </p:sp>
      <p:sp>
        <p:nvSpPr>
          <p:cNvPr id="5" name="Content Placeholder 4"/>
          <p:cNvSpPr>
            <a:spLocks noGrp="1"/>
          </p:cNvSpPr>
          <p:nvPr>
            <p:ph idx="1"/>
          </p:nvPr>
        </p:nvSpPr>
        <p:spPr>
          <a:xfrm>
            <a:off x="838202" y="1339709"/>
            <a:ext cx="8745414" cy="2455051"/>
          </a:xfrm>
        </p:spPr>
        <p:txBody>
          <a:bodyPr>
            <a:normAutofit/>
          </a:bodyPr>
          <a:lstStyle/>
          <a:p>
            <a:r>
              <a:rPr lang="en-US" dirty="0" smtClean="0">
                <a:latin typeface="Montserrat" panose="00000500000000000000" pitchFamily="50" charset="0"/>
                <a:cs typeface="Arial" panose="020B0604020202020204" pitchFamily="34" charset="0"/>
              </a:rPr>
              <a:t>The </a:t>
            </a:r>
            <a:r>
              <a:rPr lang="en-US" dirty="0">
                <a:latin typeface="Montserrat" panose="00000500000000000000" pitchFamily="50" charset="0"/>
                <a:cs typeface="Arial" panose="020B0604020202020204" pitchFamily="34" charset="0"/>
              </a:rPr>
              <a:t>n</a:t>
            </a:r>
            <a:r>
              <a:rPr lang="en-US" dirty="0" smtClean="0">
                <a:latin typeface="Montserrat" panose="00000500000000000000" pitchFamily="50" charset="0"/>
                <a:cs typeface="Arial" panose="020B0604020202020204" pitchFamily="34" charset="0"/>
              </a:rPr>
              <a:t>umber 1 cause of foodborne illness is POOR PERSONAL HYGINE! Please wash your hands and cover your sneezes!  Poor personal hygiene leads to the transfer of pathogens from your body to your food.</a:t>
            </a:r>
          </a:p>
          <a:p>
            <a:endParaRPr lang="en-US" sz="2600" b="1" i="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srcRect l="7687" t="884" r="12918" b="8551"/>
          <a:stretch/>
        </p:blipFill>
        <p:spPr>
          <a:xfrm>
            <a:off x="9122328" y="3220380"/>
            <a:ext cx="2231472" cy="2856811"/>
          </a:xfrm>
          <a:prstGeom prst="rect">
            <a:avLst/>
          </a:prstGeom>
        </p:spPr>
      </p:pic>
      <p:pic>
        <p:nvPicPr>
          <p:cNvPr id="8" name="Picture 7"/>
          <p:cNvPicPr>
            <a:picLocks noChangeAspect="1"/>
          </p:cNvPicPr>
          <p:nvPr/>
        </p:nvPicPr>
        <p:blipFill>
          <a:blip r:embed="rId4"/>
          <a:stretch>
            <a:fillRect/>
          </a:stretch>
        </p:blipFill>
        <p:spPr>
          <a:xfrm>
            <a:off x="618490" y="4380931"/>
            <a:ext cx="2783078" cy="2083005"/>
          </a:xfrm>
          <a:prstGeom prst="rect">
            <a:avLst/>
          </a:prstGeom>
        </p:spPr>
      </p:pic>
      <p:sp>
        <p:nvSpPr>
          <p:cNvPr id="7" name="Oval Callout 6"/>
          <p:cNvSpPr/>
          <p:nvPr/>
        </p:nvSpPr>
        <p:spPr>
          <a:xfrm rot="20855136">
            <a:off x="3513658" y="3607405"/>
            <a:ext cx="4636348" cy="1547051"/>
          </a:xfrm>
          <a:prstGeom prst="wedgeEllipseCallout">
            <a:avLst>
              <a:gd name="adj1" fmla="val -50976"/>
              <a:gd name="adj2" fmla="val 335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Elderly people, young children and people with compromised immune systems are at high risk of foodborne illness</a:t>
            </a:r>
            <a:endParaRPr lang="en-US" dirty="0"/>
          </a:p>
        </p:txBody>
      </p:sp>
    </p:spTree>
    <p:extLst>
      <p:ext uri="{BB962C8B-B14F-4D97-AF65-F5344CB8AC3E}">
        <p14:creationId xmlns:p14="http://schemas.microsoft.com/office/powerpoint/2010/main" val="2391662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364" y="1"/>
            <a:ext cx="10991272" cy="1690688"/>
          </a:xfrm>
        </p:spPr>
        <p:txBody>
          <a:bodyPr>
            <a:normAutofit/>
          </a:bodyPr>
          <a:lstStyle/>
          <a:p>
            <a:pPr algn="ctr"/>
            <a:r>
              <a:rPr lang="en-US" sz="5400" b="1" dirty="0" smtClean="0">
                <a:latin typeface="Viva Beautiful Pro" panose="02000506000000020004" pitchFamily="50" charset="0"/>
              </a:rPr>
              <a:t>Other Causes of Foodborne Illnesses</a:t>
            </a:r>
            <a:endParaRPr lang="en-US" sz="5400" b="1" dirty="0">
              <a:latin typeface="Viva Beautiful Pro" panose="02000506000000020004" pitchFamily="50" charset="0"/>
            </a:endParaRPr>
          </a:p>
        </p:txBody>
      </p:sp>
      <p:sp>
        <p:nvSpPr>
          <p:cNvPr id="3" name="Content Placeholder 2"/>
          <p:cNvSpPr>
            <a:spLocks noGrp="1"/>
          </p:cNvSpPr>
          <p:nvPr>
            <p:ph idx="1"/>
          </p:nvPr>
        </p:nvSpPr>
        <p:spPr>
          <a:xfrm>
            <a:off x="838200" y="1536700"/>
            <a:ext cx="10515600" cy="5321300"/>
          </a:xfrm>
        </p:spPr>
        <p:txBody>
          <a:bodyPr>
            <a:normAutofit/>
          </a:bodyPr>
          <a:lstStyle/>
          <a:p>
            <a:r>
              <a:rPr lang="en-US" sz="2400" dirty="0">
                <a:latin typeface="Montserrat" panose="00000500000000000000" pitchFamily="50" charset="0"/>
                <a:cs typeface="Arial" panose="020B0604020202020204" pitchFamily="34" charset="0"/>
              </a:rPr>
              <a:t>Cross-contamination- transferring of pathogens from one surface to another. Ex: Cutting raw meat and then using the same knife to cut up an apple to eat. 	</a:t>
            </a:r>
          </a:p>
          <a:p>
            <a:r>
              <a:rPr lang="en-US" sz="2400" dirty="0">
                <a:latin typeface="Montserrat" panose="00000500000000000000" pitchFamily="50" charset="0"/>
                <a:cs typeface="Arial" panose="020B0604020202020204" pitchFamily="34" charset="0"/>
              </a:rPr>
              <a:t>Time and Temperature abuse- food not being stored at the right temperature. Food not cooked to the correct temperature, or reheated enough to kill pathogens, or food that is not cooled correctly.</a:t>
            </a:r>
          </a:p>
          <a:p>
            <a:r>
              <a:rPr lang="en-US" sz="2400" dirty="0">
                <a:latin typeface="Montserrat" panose="00000500000000000000" pitchFamily="50" charset="0"/>
                <a:cs typeface="Arial" panose="020B0604020202020204" pitchFamily="34" charset="0"/>
              </a:rPr>
              <a:t>Poor cleaning and sanitation- when food equipment or surfaces are not cleaned and sanitized correctly between uses. Ex: wiping </a:t>
            </a:r>
            <a:r>
              <a:rPr lang="en-US" sz="2400" dirty="0" smtClean="0">
                <a:latin typeface="Montserrat" panose="00000500000000000000" pitchFamily="50" charset="0"/>
                <a:cs typeface="Arial" panose="020B0604020202020204" pitchFamily="34" charset="0"/>
              </a:rPr>
              <a:t>cloths </a:t>
            </a:r>
            <a:r>
              <a:rPr lang="en-US" sz="2400" dirty="0">
                <a:latin typeface="Montserrat" panose="00000500000000000000" pitchFamily="50" charset="0"/>
                <a:cs typeface="Arial" panose="020B0604020202020204" pitchFamily="34" charset="0"/>
              </a:rPr>
              <a:t>left in dirty buckets of water and reused to wipe down tables multiple </a:t>
            </a:r>
            <a:r>
              <a:rPr lang="en-US" sz="2400" dirty="0" smtClean="0">
                <a:latin typeface="Montserrat" panose="00000500000000000000" pitchFamily="50" charset="0"/>
                <a:cs typeface="Arial" panose="020B0604020202020204" pitchFamily="34" charset="0"/>
              </a:rPr>
              <a:t>times.</a:t>
            </a:r>
            <a:endParaRPr lang="en-US" sz="2400" dirty="0">
              <a:latin typeface="Montserrat" panose="00000500000000000000" pitchFamily="50" charset="0"/>
              <a:cs typeface="Arial" panose="020B0604020202020204" pitchFamily="34" charset="0"/>
            </a:endParaRPr>
          </a:p>
          <a:p>
            <a:endParaRPr lang="en-US" sz="2400" dirty="0"/>
          </a:p>
        </p:txBody>
      </p:sp>
    </p:spTree>
    <p:extLst>
      <p:ext uri="{BB962C8B-B14F-4D97-AF65-F5344CB8AC3E}">
        <p14:creationId xmlns:p14="http://schemas.microsoft.com/office/powerpoint/2010/main" val="2367050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63564" cy="1690688"/>
          </a:xfrm>
        </p:spPr>
        <p:txBody>
          <a:bodyPr>
            <a:normAutofit/>
          </a:bodyPr>
          <a:lstStyle/>
          <a:p>
            <a:pPr algn="ctr"/>
            <a:r>
              <a:rPr lang="en-US" sz="5400" b="1" dirty="0" smtClean="0">
                <a:latin typeface="Viva Beautiful Pro" panose="02000506000000020004" pitchFamily="50" charset="0"/>
                <a:cs typeface="Arial" panose="020B0604020202020204" pitchFamily="34" charset="0"/>
              </a:rPr>
              <a:t>Proper Handwashing</a:t>
            </a:r>
            <a:endParaRPr lang="en-US" sz="5400" b="1" dirty="0">
              <a:latin typeface="Viva Beautiful Pro" panose="02000506000000020004" pitchFamily="50" charset="0"/>
              <a:cs typeface="Arial" panose="020B0604020202020204" pitchFamily="34" charset="0"/>
            </a:endParaRPr>
          </a:p>
        </p:txBody>
      </p:sp>
      <p:sp>
        <p:nvSpPr>
          <p:cNvPr id="3" name="Content Placeholder 2"/>
          <p:cNvSpPr>
            <a:spLocks noGrp="1"/>
          </p:cNvSpPr>
          <p:nvPr>
            <p:ph idx="1"/>
          </p:nvPr>
        </p:nvSpPr>
        <p:spPr>
          <a:xfrm>
            <a:off x="838199" y="1428461"/>
            <a:ext cx="7206763" cy="4351338"/>
          </a:xfrm>
        </p:spPr>
        <p:txBody>
          <a:bodyPr>
            <a:noAutofit/>
          </a:bodyPr>
          <a:lstStyle/>
          <a:p>
            <a:r>
              <a:rPr lang="en-US" sz="2400" dirty="0" smtClean="0"/>
              <a:t>Wet hands and arms using running water as hot as you can comfortably stand.</a:t>
            </a:r>
          </a:p>
          <a:p>
            <a:r>
              <a:rPr lang="en-US" sz="2400" dirty="0" smtClean="0"/>
              <a:t>Apply enough soap to build up a good lather.</a:t>
            </a:r>
          </a:p>
          <a:p>
            <a:r>
              <a:rPr lang="en-US" sz="2400" dirty="0" smtClean="0"/>
              <a:t>Scrub hands and lower arms for 10-15 seconds, and include under your nails and between fingers.</a:t>
            </a:r>
          </a:p>
          <a:p>
            <a:r>
              <a:rPr lang="en-US" sz="2400" dirty="0" smtClean="0"/>
              <a:t>Rinse hands and arms with running warm water.</a:t>
            </a:r>
          </a:p>
          <a:p>
            <a:r>
              <a:rPr lang="en-US" sz="2400" dirty="0" smtClean="0"/>
              <a:t>Dry hands and arms, do not use your apron or part of your clothing. Use a single use paper towel or hand dryer.  Use the paper towel to turn off the faucet and open the restroom door. </a:t>
            </a:r>
            <a:endParaRPr lang="en-US" sz="2400" dirty="0"/>
          </a:p>
        </p:txBody>
      </p:sp>
      <p:pic>
        <p:nvPicPr>
          <p:cNvPr id="4" name="Picture 3" descr="LIFE, UNWOUND: Handwashing As Pause | Susan Lebel Young: Autho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9669" y="1755616"/>
            <a:ext cx="3514131" cy="1979627"/>
          </a:xfrm>
          <a:prstGeom prst="rect">
            <a:avLst/>
          </a:prstGeom>
          <a:ln>
            <a:noFill/>
          </a:ln>
          <a:effectLst>
            <a:softEdge rad="112500"/>
          </a:effectLst>
        </p:spPr>
      </p:pic>
    </p:spTree>
    <p:extLst>
      <p:ext uri="{BB962C8B-B14F-4D97-AF65-F5344CB8AC3E}">
        <p14:creationId xmlns:p14="http://schemas.microsoft.com/office/powerpoint/2010/main" val="2177816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3" y="1"/>
            <a:ext cx="10945091" cy="1690688"/>
          </a:xfrm>
        </p:spPr>
        <p:txBody>
          <a:bodyPr>
            <a:normAutofit/>
          </a:bodyPr>
          <a:lstStyle/>
          <a:p>
            <a:pPr algn="ctr"/>
            <a:r>
              <a:rPr lang="en-US" sz="6000" b="1" dirty="0" smtClean="0">
                <a:latin typeface="Viva Beautiful Pro" panose="02000506000000020004" pitchFamily="50" charset="0"/>
                <a:cs typeface="Arial" panose="020B0604020202020204" pitchFamily="34" charset="0"/>
              </a:rPr>
              <a:t>Examples of </a:t>
            </a:r>
            <a:r>
              <a:rPr lang="en-US" sz="5400" b="1" dirty="0" smtClean="0">
                <a:latin typeface="Viva Beautiful Pro" panose="02000506000000020004" pitchFamily="50" charset="0"/>
                <a:cs typeface="Arial" panose="020B0604020202020204" pitchFamily="34" charset="0"/>
              </a:rPr>
              <a:t>When</a:t>
            </a:r>
            <a:r>
              <a:rPr lang="en-US" sz="6000" b="1" dirty="0" smtClean="0">
                <a:latin typeface="Viva Beautiful Pro" panose="02000506000000020004" pitchFamily="50" charset="0"/>
                <a:cs typeface="Arial" panose="020B0604020202020204" pitchFamily="34" charset="0"/>
              </a:rPr>
              <a:t> to Wash your Hands</a:t>
            </a:r>
            <a:endParaRPr lang="en-US" sz="6000" b="1" dirty="0">
              <a:latin typeface="Viva Beautiful Pro" panose="02000506000000020004" pitchFamily="50" charset="0"/>
              <a:cs typeface="Arial" panose="020B0604020202020204" pitchFamily="34" charset="0"/>
            </a:endParaRPr>
          </a:p>
        </p:txBody>
      </p:sp>
      <p:sp>
        <p:nvSpPr>
          <p:cNvPr id="3" name="Content Placeholder 2"/>
          <p:cNvSpPr>
            <a:spLocks noGrp="1"/>
          </p:cNvSpPr>
          <p:nvPr>
            <p:ph idx="1"/>
          </p:nvPr>
        </p:nvSpPr>
        <p:spPr>
          <a:xfrm>
            <a:off x="4310742" y="2948473"/>
            <a:ext cx="7043057" cy="3228490"/>
          </a:xfrm>
        </p:spPr>
        <p:txBody>
          <a:bodyPr>
            <a:normAutofit/>
          </a:bodyPr>
          <a:lstStyle/>
          <a:p>
            <a:pPr lvl="1"/>
            <a:endParaRPr lang="en-US" dirty="0"/>
          </a:p>
          <a:p>
            <a:endParaRPr lang="en-US" dirty="0"/>
          </a:p>
        </p:txBody>
      </p:sp>
      <p:sp>
        <p:nvSpPr>
          <p:cNvPr id="4" name="TextBox 3"/>
          <p:cNvSpPr txBox="1"/>
          <p:nvPr/>
        </p:nvSpPr>
        <p:spPr>
          <a:xfrm>
            <a:off x="838200" y="1444503"/>
            <a:ext cx="7285892"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004B8D"/>
                </a:solidFill>
                <a:latin typeface="Montserrat" panose="00000500000000000000" pitchFamily="50" charset="0"/>
              </a:rPr>
              <a:t>Before you start work</a:t>
            </a:r>
          </a:p>
          <a:p>
            <a:pPr marL="342900" indent="-342900">
              <a:buFont typeface="Arial" panose="020B0604020202020204" pitchFamily="34" charset="0"/>
              <a:buChar char="•"/>
            </a:pPr>
            <a:r>
              <a:rPr lang="en-US" sz="2400" dirty="0" smtClean="0">
                <a:solidFill>
                  <a:srgbClr val="004B8D"/>
                </a:solidFill>
                <a:latin typeface="Montserrat" panose="00000500000000000000" pitchFamily="50" charset="0"/>
              </a:rPr>
              <a:t>After using the restroom</a:t>
            </a:r>
          </a:p>
          <a:p>
            <a:pPr marL="342900" indent="-342900">
              <a:buFont typeface="Arial" panose="020B0604020202020204" pitchFamily="34" charset="0"/>
              <a:buChar char="•"/>
            </a:pPr>
            <a:r>
              <a:rPr lang="en-US" sz="2400" dirty="0" smtClean="0">
                <a:solidFill>
                  <a:srgbClr val="004B8D"/>
                </a:solidFill>
                <a:latin typeface="Montserrat" panose="00000500000000000000" pitchFamily="50" charset="0"/>
              </a:rPr>
              <a:t>After touching your hair, face or other body parts</a:t>
            </a:r>
          </a:p>
          <a:p>
            <a:pPr marL="342900" indent="-342900">
              <a:buFont typeface="Arial" panose="020B0604020202020204" pitchFamily="34" charset="0"/>
              <a:buChar char="•"/>
            </a:pPr>
            <a:r>
              <a:rPr lang="en-US" sz="2400" dirty="0" smtClean="0">
                <a:solidFill>
                  <a:srgbClr val="004B8D"/>
                </a:solidFill>
                <a:latin typeface="Montserrat" panose="00000500000000000000" pitchFamily="50" charset="0"/>
              </a:rPr>
              <a:t>Before and after handling raw meat</a:t>
            </a:r>
          </a:p>
          <a:p>
            <a:pPr marL="342900" indent="-342900">
              <a:buFont typeface="Arial" panose="020B0604020202020204" pitchFamily="34" charset="0"/>
              <a:buChar char="•"/>
            </a:pPr>
            <a:r>
              <a:rPr lang="en-US" sz="2400" dirty="0" smtClean="0">
                <a:solidFill>
                  <a:srgbClr val="004B8D"/>
                </a:solidFill>
                <a:latin typeface="Montserrat" panose="00000500000000000000" pitchFamily="50" charset="0"/>
              </a:rPr>
              <a:t>Before and after eating or drinking</a:t>
            </a:r>
          </a:p>
          <a:p>
            <a:pPr marL="342900" indent="-342900">
              <a:buFont typeface="Arial" panose="020B0604020202020204" pitchFamily="34" charset="0"/>
              <a:buChar char="•"/>
            </a:pPr>
            <a:r>
              <a:rPr lang="en-US" sz="2400" dirty="0" smtClean="0">
                <a:solidFill>
                  <a:srgbClr val="004B8D"/>
                </a:solidFill>
                <a:latin typeface="Montserrat" panose="00000500000000000000" pitchFamily="50" charset="0"/>
              </a:rPr>
              <a:t>After sneezing, coughing or using a tissue</a:t>
            </a:r>
          </a:p>
          <a:p>
            <a:pPr marL="342900" indent="-342900">
              <a:buFont typeface="Arial" panose="020B0604020202020204" pitchFamily="34" charset="0"/>
              <a:buChar char="•"/>
            </a:pPr>
            <a:r>
              <a:rPr lang="en-US" sz="2400" dirty="0" smtClean="0">
                <a:solidFill>
                  <a:srgbClr val="004B8D"/>
                </a:solidFill>
                <a:latin typeface="Montserrat" panose="00000500000000000000" pitchFamily="50" charset="0"/>
              </a:rPr>
              <a:t>After taking out garbage</a:t>
            </a:r>
          </a:p>
          <a:p>
            <a:pPr marL="342900" indent="-342900">
              <a:buFont typeface="Arial" panose="020B0604020202020204" pitchFamily="34" charset="0"/>
              <a:buChar char="•"/>
            </a:pPr>
            <a:r>
              <a:rPr lang="en-US" sz="2400" dirty="0" smtClean="0">
                <a:solidFill>
                  <a:srgbClr val="004B8D"/>
                </a:solidFill>
                <a:latin typeface="Montserrat" panose="00000500000000000000" pitchFamily="50" charset="0"/>
              </a:rPr>
              <a:t>After handling chemicals</a:t>
            </a:r>
          </a:p>
          <a:p>
            <a:pPr marL="342900" indent="-342900">
              <a:buFont typeface="Arial" panose="020B0604020202020204" pitchFamily="34" charset="0"/>
              <a:buChar char="•"/>
            </a:pPr>
            <a:r>
              <a:rPr lang="en-US" sz="2400" dirty="0" smtClean="0">
                <a:solidFill>
                  <a:srgbClr val="004B8D"/>
                </a:solidFill>
                <a:latin typeface="Montserrat" panose="00000500000000000000" pitchFamily="50" charset="0"/>
              </a:rPr>
              <a:t>After smoking </a:t>
            </a:r>
          </a:p>
          <a:p>
            <a:pPr marL="342900" indent="-342900">
              <a:buFont typeface="Arial" panose="020B0604020202020204" pitchFamily="34" charset="0"/>
              <a:buChar char="•"/>
            </a:pPr>
            <a:r>
              <a:rPr lang="en-US" sz="2400" dirty="0" smtClean="0">
                <a:solidFill>
                  <a:srgbClr val="004B8D"/>
                </a:solidFill>
                <a:latin typeface="Montserrat" panose="00000500000000000000" pitchFamily="50" charset="0"/>
              </a:rPr>
              <a:t>Before putting on gloves at the start of a new task</a:t>
            </a:r>
          </a:p>
          <a:p>
            <a:endParaRPr lang="en-US" sz="2400" dirty="0">
              <a:solidFill>
                <a:srgbClr val="004B8D"/>
              </a:solidFill>
              <a:latin typeface="Montserrat" panose="00000500000000000000" pitchFamily="50" charset="0"/>
            </a:endParaRPr>
          </a:p>
        </p:txBody>
      </p:sp>
      <p:pic>
        <p:nvPicPr>
          <p:cNvPr id="6" name="Picture 5"/>
          <p:cNvPicPr>
            <a:picLocks noChangeAspect="1"/>
          </p:cNvPicPr>
          <p:nvPr/>
        </p:nvPicPr>
        <p:blipFill>
          <a:blip r:embed="rId2"/>
          <a:stretch>
            <a:fillRect/>
          </a:stretch>
        </p:blipFill>
        <p:spPr>
          <a:xfrm>
            <a:off x="8530783" y="2041048"/>
            <a:ext cx="2635689" cy="346440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74472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364" y="1"/>
            <a:ext cx="10972800" cy="1690688"/>
          </a:xfrm>
        </p:spPr>
        <p:txBody>
          <a:bodyPr>
            <a:normAutofit/>
          </a:bodyPr>
          <a:lstStyle/>
          <a:p>
            <a:pPr algn="ctr"/>
            <a:r>
              <a:rPr lang="en-US" sz="5400" b="1" dirty="0" smtClean="0">
                <a:latin typeface="Viva Beautiful Pro" panose="02000506000000020004" pitchFamily="50" charset="0"/>
                <a:cs typeface="Arial" panose="020B0604020202020204" pitchFamily="34" charset="0"/>
              </a:rPr>
              <a:t>Other things to know about washing hands</a:t>
            </a:r>
            <a:endParaRPr lang="en-US" sz="5400" b="1" dirty="0">
              <a:latin typeface="Viva Beautiful Pro" panose="02000506000000020004" pitchFamily="50" charset="0"/>
              <a:cs typeface="Arial" panose="020B0604020202020204" pitchFamily="34" charset="0"/>
            </a:endParaRPr>
          </a:p>
        </p:txBody>
      </p:sp>
      <p:sp>
        <p:nvSpPr>
          <p:cNvPr id="3" name="Content Placeholder 2"/>
          <p:cNvSpPr>
            <a:spLocks noGrp="1"/>
          </p:cNvSpPr>
          <p:nvPr>
            <p:ph idx="1"/>
          </p:nvPr>
        </p:nvSpPr>
        <p:spPr>
          <a:xfrm>
            <a:off x="838200" y="1690688"/>
            <a:ext cx="10515600" cy="4351338"/>
          </a:xfrm>
        </p:spPr>
        <p:txBody>
          <a:bodyPr>
            <a:normAutofit/>
          </a:bodyPr>
          <a:lstStyle/>
          <a:p>
            <a:r>
              <a:rPr lang="en-US" sz="2400" dirty="0" smtClean="0"/>
              <a:t>Hand sanitizers are never to be used instead of washing.</a:t>
            </a:r>
          </a:p>
          <a:p>
            <a:r>
              <a:rPr lang="en-US" sz="2400" dirty="0" smtClean="0"/>
              <a:t>Wash hands only in a designated handwashing sink, do not use food prep sinks for handwashing.</a:t>
            </a:r>
          </a:p>
          <a:p>
            <a:r>
              <a:rPr lang="en-US" sz="2400" dirty="0" smtClean="0"/>
              <a:t>Sinks should have hot and cold running water, liquid soap, single use paper towels or hand dryers and garbage containers near them at all time. </a:t>
            </a:r>
          </a:p>
          <a:p>
            <a:r>
              <a:rPr lang="en-US" sz="2400" dirty="0" smtClean="0"/>
              <a:t>Make sure sinks are never blocked and easily accessible.</a:t>
            </a:r>
            <a:endParaRPr lang="en-US" sz="2400" dirty="0"/>
          </a:p>
        </p:txBody>
      </p:sp>
    </p:spTree>
    <p:extLst>
      <p:ext uri="{BB962C8B-B14F-4D97-AF65-F5344CB8AC3E}">
        <p14:creationId xmlns:p14="http://schemas.microsoft.com/office/powerpoint/2010/main" val="3154077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5eb7958-73ab-4043-b290-d14c6582e2c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BBAE3E7AF4C8489663A160DA1A4CAC" ma:contentTypeVersion="16" ma:contentTypeDescription="Create a new document." ma:contentTypeScope="" ma:versionID="955cfbcf7ac2194ebfa18acc617d5a36">
  <xsd:schema xmlns:xsd="http://www.w3.org/2001/XMLSchema" xmlns:xs="http://www.w3.org/2001/XMLSchema" xmlns:p="http://schemas.microsoft.com/office/2006/metadata/properties" xmlns:ns3="75eb7958-73ab-4043-b290-d14c6582e2c1" xmlns:ns4="af61f324-747f-4f9e-b152-da9ea27618f5" targetNamespace="http://schemas.microsoft.com/office/2006/metadata/properties" ma:root="true" ma:fieldsID="65315d60426b496ab5030aba2373ffc7" ns3:_="" ns4:_="">
    <xsd:import namespace="75eb7958-73ab-4043-b290-d14c6582e2c1"/>
    <xsd:import namespace="af61f324-747f-4f9e-b152-da9ea27618f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eb7958-73ab-4043-b290-d14c6582e2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61f324-747f-4f9e-b152-da9ea27618f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95F6DE-A2E5-4E84-B94D-7F98F60998C3}">
  <ds:schemaRefs>
    <ds:schemaRef ds:uri="http://schemas.microsoft.com/sharepoint/v3/contenttype/forms"/>
  </ds:schemaRefs>
</ds:datastoreItem>
</file>

<file path=customXml/itemProps2.xml><?xml version="1.0" encoding="utf-8"?>
<ds:datastoreItem xmlns:ds="http://schemas.openxmlformats.org/officeDocument/2006/customXml" ds:itemID="{AA0B52F1-96AB-4F0F-B83F-BAD8F7A52622}">
  <ds:schemaRefs>
    <ds:schemaRef ds:uri="http://purl.org/dc/terms/"/>
    <ds:schemaRef ds:uri="75eb7958-73ab-4043-b290-d14c6582e2c1"/>
    <ds:schemaRef ds:uri="http://schemas.microsoft.com/office/2006/documentManagement/types"/>
    <ds:schemaRef ds:uri="http://schemas.microsoft.com/office/infopath/2007/PartnerControls"/>
    <ds:schemaRef ds:uri="http://purl.org/dc/elements/1.1/"/>
    <ds:schemaRef ds:uri="http://schemas.microsoft.com/office/2006/metadata/properties"/>
    <ds:schemaRef ds:uri="af61f324-747f-4f9e-b152-da9ea27618f5"/>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13AB2FD-A5B8-4F23-82D2-595E51E33B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eb7958-73ab-4043-b290-d14c6582e2c1"/>
    <ds:schemaRef ds:uri="af61f324-747f-4f9e-b152-da9ea27618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9651</TotalTime>
  <Words>2292</Words>
  <Application>Microsoft Office PowerPoint</Application>
  <PresentationFormat>Widescreen</PresentationFormat>
  <Paragraphs>225</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Montserrat</vt:lpstr>
      <vt:lpstr>Montserrat ExtraBold</vt:lpstr>
      <vt:lpstr>Viva Beautiful Pro</vt:lpstr>
      <vt:lpstr>Viva Beautiful Pro B</vt:lpstr>
      <vt:lpstr>Office Theme</vt:lpstr>
      <vt:lpstr>PowerPoint Presentation</vt:lpstr>
      <vt:lpstr>Importance of Food Safety Training</vt:lpstr>
      <vt:lpstr>Foodborne Illness</vt:lpstr>
      <vt:lpstr>3 Types of hazards that make food unsafe:</vt:lpstr>
      <vt:lpstr>Causes of Foodborne Illness</vt:lpstr>
      <vt:lpstr>Other Causes of Foodborne Illnesses</vt:lpstr>
      <vt:lpstr>Proper Handwashing</vt:lpstr>
      <vt:lpstr>Examples of When to Wash your Hands</vt:lpstr>
      <vt:lpstr>Other things to know about washing hands</vt:lpstr>
      <vt:lpstr>Glove Usage</vt:lpstr>
      <vt:lpstr>Personal Hygiene Tips</vt:lpstr>
      <vt:lpstr>Food Allergens</vt:lpstr>
      <vt:lpstr>Food Allergens</vt:lpstr>
      <vt:lpstr>Preventing Food Allergen Contamination</vt:lpstr>
      <vt:lpstr>Cross Contamination </vt:lpstr>
      <vt:lpstr>Cross Contact</vt:lpstr>
      <vt:lpstr>Time and Temperature Control </vt:lpstr>
      <vt:lpstr>Time and Temperature Control</vt:lpstr>
      <vt:lpstr>Transportation</vt:lpstr>
      <vt:lpstr>Transportation</vt:lpstr>
      <vt:lpstr>Cleaning and Sanitizing Steps</vt:lpstr>
      <vt:lpstr>Cleaning and Sanitizing Steps</vt:lpstr>
      <vt:lpstr>Cleaning and Sanitizing Steps</vt:lpstr>
      <vt:lpstr>Pest Control</vt:lpstr>
      <vt:lpstr>Things to know about Garbage</vt:lpstr>
      <vt:lpstr>Evaluating Food Conditions Canned Food </vt:lpstr>
      <vt:lpstr>Evaluating Food Conditions Jars and Bottles</vt:lpstr>
      <vt:lpstr>Evaluating Food Conditions Dry Food</vt:lpstr>
      <vt:lpstr>Evaluating Food Conditions Produce Quality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Hailey Carr</dc:creator>
  <cp:lastModifiedBy>Angie Albright</cp:lastModifiedBy>
  <cp:revision>230</cp:revision>
  <cp:lastPrinted>2022-01-24T14:53:19Z</cp:lastPrinted>
  <dcterms:created xsi:type="dcterms:W3CDTF">2021-09-03T15:35:22Z</dcterms:created>
  <dcterms:modified xsi:type="dcterms:W3CDTF">2024-03-15T13:27:18Z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0x01010004BBAE3E7AF4C8489663A160DA1A4CAC</vt:lpwstr>
  </property>
  <property fmtid="{D5CDD505-2E9C-101B-9397-08002B2CF9AE}" pid="3" name="MediaServiceImageTags">
    <vt:lpwstr/>
  </property>
</Properties>
</file>