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61" r:id="rId4"/>
    <p:sldId id="258" r:id="rId5"/>
    <p:sldId id="263" r:id="rId6"/>
    <p:sldId id="259" r:id="rId7"/>
    <p:sldId id="262"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Albright" initials="AA" lastIdx="7" clrIdx="0">
    <p:extLst>
      <p:ext uri="{19B8F6BF-5375-455C-9EA6-DF929625EA0E}">
        <p15:presenceInfo xmlns:p15="http://schemas.microsoft.com/office/powerpoint/2012/main" userId="S-1-5-21-58539423-767450949-618671499-8910" providerId="AD"/>
      </p:ext>
    </p:extLst>
  </p:cmAuthor>
  <p:cmAuthor id="2" name="Mallory Stewart" initials="MS" lastIdx="6" clrIdx="1">
    <p:extLst>
      <p:ext uri="{19B8F6BF-5375-455C-9EA6-DF929625EA0E}">
        <p15:presenceInfo xmlns:p15="http://schemas.microsoft.com/office/powerpoint/2012/main" userId="S-1-5-21-58539423-767450949-618671499-9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3D4008-305F-4A6D-BAFE-878E09CD24E6}"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368733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D4008-305F-4A6D-BAFE-878E09CD24E6}"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37732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D4008-305F-4A6D-BAFE-878E09CD24E6}"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329250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D4008-305F-4A6D-BAFE-878E09CD24E6}"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415332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3D4008-305F-4A6D-BAFE-878E09CD24E6}"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157467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3D4008-305F-4A6D-BAFE-878E09CD24E6}"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9871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D4008-305F-4A6D-BAFE-878E09CD24E6}"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3361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D4008-305F-4A6D-BAFE-878E09CD24E6}"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329355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D4008-305F-4A6D-BAFE-878E09CD24E6}"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162952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3D4008-305F-4A6D-BAFE-878E09CD24E6}"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422909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3D4008-305F-4A6D-BAFE-878E09CD24E6}"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98AF-D531-4EED-A145-482E76A1A33E}" type="slidenum">
              <a:rPr lang="en-US" smtClean="0"/>
              <a:t>‹#›</a:t>
            </a:fld>
            <a:endParaRPr lang="en-US"/>
          </a:p>
        </p:txBody>
      </p:sp>
    </p:spTree>
    <p:extLst>
      <p:ext uri="{BB962C8B-B14F-4D97-AF65-F5344CB8AC3E}">
        <p14:creationId xmlns:p14="http://schemas.microsoft.com/office/powerpoint/2010/main" val="82162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D4008-305F-4A6D-BAFE-878E09CD24E6}" type="datetimeFigureOut">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98AF-D531-4EED-A145-482E76A1A33E}" type="slidenum">
              <a:rPr lang="en-US" smtClean="0"/>
              <a:t>‹#›</a:t>
            </a:fld>
            <a:endParaRPr lang="en-US"/>
          </a:p>
        </p:txBody>
      </p:sp>
    </p:spTree>
    <p:extLst>
      <p:ext uri="{BB962C8B-B14F-4D97-AF65-F5344CB8AC3E}">
        <p14:creationId xmlns:p14="http://schemas.microsoft.com/office/powerpoint/2010/main" val="330808931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2" name="Title 1"/>
          <p:cNvSpPr>
            <a:spLocks noGrp="1"/>
          </p:cNvSpPr>
          <p:nvPr>
            <p:ph type="ctrTitle"/>
          </p:nvPr>
        </p:nvSpPr>
        <p:spPr>
          <a:xfrm>
            <a:off x="594440" y="184621"/>
            <a:ext cx="10958513" cy="2387600"/>
          </a:xfrm>
        </p:spPr>
        <p:txBody>
          <a:bodyPr>
            <a:normAutofit/>
          </a:bodyPr>
          <a:lstStyle/>
          <a:p>
            <a:r>
              <a:rPr lang="en-US" sz="5200" b="1" dirty="0" smtClean="0">
                <a:latin typeface="Arial" panose="020B0604020202020204" pitchFamily="34" charset="0"/>
                <a:cs typeface="Arial" panose="020B0604020202020204" pitchFamily="34" charset="0"/>
              </a:rPr>
              <a:t>(Your Organization’s Name Here)</a:t>
            </a:r>
            <a:endParaRPr lang="en-US" sz="5200" b="1" dirty="0">
              <a:latin typeface="Arial" panose="020B0604020202020204" pitchFamily="34" charset="0"/>
              <a:cs typeface="Arial" panose="020B0604020202020204" pitchFamily="34" charset="0"/>
            </a:endParaRPr>
          </a:p>
        </p:txBody>
      </p:sp>
      <p:sp>
        <p:nvSpPr>
          <p:cNvPr id="7" name="TextBox 6"/>
          <p:cNvSpPr txBox="1"/>
          <p:nvPr/>
        </p:nvSpPr>
        <p:spPr>
          <a:xfrm>
            <a:off x="5544307" y="4806349"/>
            <a:ext cx="3579541" cy="646331"/>
          </a:xfrm>
          <a:prstGeom prst="rect">
            <a:avLst/>
          </a:prstGeom>
          <a:noFill/>
        </p:spPr>
        <p:txBody>
          <a:bodyPr wrap="square" rtlCol="0">
            <a:spAutoFit/>
          </a:bodyPr>
          <a:lstStyle/>
          <a:p>
            <a:pPr algn="ctr"/>
            <a:r>
              <a:rPr lang="en-US" dirty="0" smtClean="0"/>
              <a:t>Insert your organizations logo here if applicable </a:t>
            </a:r>
            <a:endParaRPr lang="en-US" dirty="0"/>
          </a:p>
        </p:txBody>
      </p:sp>
      <p:pic>
        <p:nvPicPr>
          <p:cNvPr id="1026" name="Picture 5" descr="image005"/>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trans="41000"/>
                    </a14:imgEffect>
                  </a14:imgLayer>
                </a14:imgProps>
              </a:ext>
              <a:ext uri="{28A0092B-C50C-407E-A947-70E740481C1C}">
                <a14:useLocalDpi xmlns:a14="http://schemas.microsoft.com/office/drawing/2010/main" val="0"/>
              </a:ext>
            </a:extLst>
          </a:blip>
          <a:srcRect/>
          <a:stretch>
            <a:fillRect/>
          </a:stretch>
        </p:blipFill>
        <p:spPr bwMode="auto">
          <a:xfrm>
            <a:off x="594440" y="3721768"/>
            <a:ext cx="4601977" cy="24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24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Our Pantry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1600" dirty="0" smtClean="0">
                <a:latin typeface="Arial" panose="020B0604020202020204" pitchFamily="34" charset="0"/>
                <a:cs typeface="Arial" panose="020B0604020202020204" pitchFamily="34" charset="0"/>
              </a:rPr>
              <a:t>History of the Pantry</a:t>
            </a:r>
          </a:p>
          <a:p>
            <a:pPr lvl="1"/>
            <a:r>
              <a:rPr lang="en-US" sz="1600" dirty="0" smtClean="0">
                <a:latin typeface="Arial" panose="020B0604020202020204" pitchFamily="34" charset="0"/>
                <a:cs typeface="Arial" panose="020B0604020202020204" pitchFamily="34" charset="0"/>
              </a:rPr>
              <a:t>When and how did it start? </a:t>
            </a:r>
          </a:p>
          <a:p>
            <a:pPr lvl="1"/>
            <a:r>
              <a:rPr lang="en-US" sz="1600" dirty="0" smtClean="0">
                <a:latin typeface="Arial" panose="020B0604020202020204" pitchFamily="34" charset="0"/>
                <a:cs typeface="Arial" panose="020B0604020202020204" pitchFamily="34" charset="0"/>
              </a:rPr>
              <a:t>Who was the founder? </a:t>
            </a:r>
          </a:p>
          <a:p>
            <a:pPr lvl="1"/>
            <a:r>
              <a:rPr lang="en-US" sz="1600" dirty="0" smtClean="0">
                <a:latin typeface="Arial" panose="020B0604020202020204" pitchFamily="34" charset="0"/>
                <a:cs typeface="Arial" panose="020B0604020202020204" pitchFamily="34" charset="0"/>
              </a:rPr>
              <a:t>How much has your pantry grown?</a:t>
            </a:r>
          </a:p>
          <a:p>
            <a:pPr lvl="1"/>
            <a:r>
              <a:rPr lang="en-US" sz="1600" dirty="0" smtClean="0">
                <a:latin typeface="Arial" panose="020B0604020202020204" pitchFamily="34" charset="0"/>
                <a:cs typeface="Arial" panose="020B0604020202020204" pitchFamily="34" charset="0"/>
              </a:rPr>
              <a:t>How many neighbors do you serve on average?</a:t>
            </a:r>
          </a:p>
          <a:p>
            <a:r>
              <a:rPr lang="en-US" sz="1600" dirty="0" smtClean="0">
                <a:latin typeface="Arial" panose="020B0604020202020204" pitchFamily="34" charset="0"/>
                <a:cs typeface="Arial" panose="020B0604020202020204" pitchFamily="34" charset="0"/>
              </a:rPr>
              <a:t>The Mission of your pantry </a:t>
            </a:r>
            <a:endParaRPr lang="en-US" sz="1600" dirty="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Who do you aim to serve? (general public, refugees, homeless, women and children, etc.)</a:t>
            </a:r>
          </a:p>
          <a:p>
            <a:pPr lvl="1"/>
            <a:r>
              <a:rPr lang="en-US" sz="1600" dirty="0" smtClean="0">
                <a:latin typeface="Arial" panose="020B0604020202020204" pitchFamily="34" charset="0"/>
                <a:cs typeface="Arial" panose="020B0604020202020204" pitchFamily="34" charset="0"/>
              </a:rPr>
              <a:t>What drives your pantry to serve?</a:t>
            </a:r>
          </a:p>
          <a:p>
            <a:r>
              <a:rPr lang="en-US" sz="1600" dirty="0" smtClean="0">
                <a:latin typeface="Arial" panose="020B0604020202020204" pitchFamily="34" charset="0"/>
                <a:cs typeface="Arial" panose="020B0604020202020204" pitchFamily="34" charset="0"/>
              </a:rPr>
              <a:t>Meet our pantry staff</a:t>
            </a:r>
          </a:p>
          <a:p>
            <a:pPr lvl="1"/>
            <a:r>
              <a:rPr lang="en-US" sz="1600" dirty="0" smtClean="0">
                <a:latin typeface="Arial" panose="020B0604020202020204" pitchFamily="34" charset="0"/>
                <a:cs typeface="Arial" panose="020B0604020202020204" pitchFamily="34" charset="0"/>
              </a:rPr>
              <a:t>Insert photos here of any paid staff</a:t>
            </a:r>
          </a:p>
          <a:p>
            <a:endParaRPr lang="en-US" sz="2200" dirty="0">
              <a:latin typeface="Arial Black" panose="020B0A04020102020204" pitchFamily="34" charset="0"/>
            </a:endParaRPr>
          </a:p>
        </p:txBody>
      </p:sp>
    </p:spTree>
    <p:extLst>
      <p:ext uri="{BB962C8B-B14F-4D97-AF65-F5344CB8AC3E}">
        <p14:creationId xmlns:p14="http://schemas.microsoft.com/office/powerpoint/2010/main" val="307006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Volunteer Needs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1800" dirty="0" smtClean="0">
                <a:latin typeface="Arial" panose="020B0604020202020204" pitchFamily="34" charset="0"/>
                <a:cs typeface="Arial" panose="020B0604020202020204" pitchFamily="34" charset="0"/>
              </a:rPr>
              <a:t>List the dates and times your pantry is open.</a:t>
            </a:r>
          </a:p>
          <a:p>
            <a:r>
              <a:rPr lang="en-US" sz="1800" dirty="0" smtClean="0">
                <a:latin typeface="Arial" panose="020B0604020202020204" pitchFamily="34" charset="0"/>
                <a:cs typeface="Arial" panose="020B0604020202020204" pitchFamily="34" charset="0"/>
              </a:rPr>
              <a:t>Describe why and when you need volunteers. </a:t>
            </a:r>
          </a:p>
          <a:p>
            <a:pPr lvl="1"/>
            <a:r>
              <a:rPr lang="en-US" sz="1800" dirty="0" smtClean="0">
                <a:latin typeface="Arial" panose="020B0604020202020204" pitchFamily="34" charset="0"/>
                <a:cs typeface="Arial" panose="020B0604020202020204" pitchFamily="34" charset="0"/>
              </a:rPr>
              <a:t>Inside operating hours vs outside operating hours </a:t>
            </a:r>
          </a:p>
          <a:p>
            <a:r>
              <a:rPr lang="en-US" sz="1800" dirty="0" smtClean="0">
                <a:latin typeface="Arial" panose="020B0604020202020204" pitchFamily="34" charset="0"/>
                <a:cs typeface="Arial" panose="020B0604020202020204" pitchFamily="34" charset="0"/>
              </a:rPr>
              <a:t>List group and/or individual volunteer opportunities </a:t>
            </a:r>
          </a:p>
        </p:txBody>
      </p:sp>
    </p:spTree>
    <p:extLst>
      <p:ext uri="{BB962C8B-B14F-4D97-AF65-F5344CB8AC3E}">
        <p14:creationId xmlns:p14="http://schemas.microsoft.com/office/powerpoint/2010/main" val="140175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Volunteer positions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814824" cy="4351338"/>
          </a:xfrm>
        </p:spPr>
        <p:txBody>
          <a:bodyPr/>
          <a:lstStyle/>
          <a:p>
            <a:r>
              <a:rPr lang="en-US" sz="1600" dirty="0" smtClean="0">
                <a:latin typeface="Arial" panose="020B0604020202020204" pitchFamily="34" charset="0"/>
                <a:cs typeface="Arial" panose="020B0604020202020204" pitchFamily="34" charset="0"/>
              </a:rPr>
              <a:t>Example responsibilities potentially in this slide: (list role and also add a description for each role)</a:t>
            </a:r>
          </a:p>
          <a:p>
            <a:pPr marL="457200" lvl="1" indent="0">
              <a:buNone/>
            </a:pPr>
            <a:r>
              <a:rPr lang="en-US" sz="1600" dirty="0" smtClean="0">
                <a:latin typeface="Arial" panose="020B0604020202020204" pitchFamily="34" charset="0"/>
                <a:cs typeface="Arial" panose="020B0604020202020204" pitchFamily="34" charset="0"/>
              </a:rPr>
              <a:t>- Helping neighbors through the pantry </a:t>
            </a:r>
          </a:p>
          <a:p>
            <a:pPr marL="457200" lvl="1" indent="0">
              <a:buNone/>
            </a:pPr>
            <a:r>
              <a:rPr lang="en-US" sz="1600" dirty="0" smtClean="0">
                <a:latin typeface="Arial" panose="020B0604020202020204" pitchFamily="34" charset="0"/>
                <a:cs typeface="Arial" panose="020B0604020202020204" pitchFamily="34" charset="0"/>
              </a:rPr>
              <a:t>- Get to know the neighbors you are serving, building relationships builds trust! </a:t>
            </a:r>
          </a:p>
          <a:p>
            <a:pPr marL="457200" lvl="1" indent="0">
              <a:buNone/>
            </a:pPr>
            <a:r>
              <a:rPr lang="en-US" sz="1600" dirty="0" smtClean="0">
                <a:latin typeface="Arial" panose="020B0604020202020204" pitchFamily="34" charset="0"/>
                <a:cs typeface="Arial" panose="020B0604020202020204" pitchFamily="34" charset="0"/>
              </a:rPr>
              <a:t>- Stocking and rotating food </a:t>
            </a:r>
          </a:p>
          <a:p>
            <a:pPr marL="457200" lvl="1" indent="0">
              <a:buNone/>
            </a:pPr>
            <a:r>
              <a:rPr lang="en-US" sz="1600" dirty="0" smtClean="0">
                <a:latin typeface="Arial" panose="020B0604020202020204" pitchFamily="34" charset="0"/>
                <a:cs typeface="Arial" panose="020B0604020202020204" pitchFamily="34" charset="0"/>
              </a:rPr>
              <a:t>- Cleaning and organizing your pantry </a:t>
            </a:r>
          </a:p>
          <a:p>
            <a:pPr marL="457200" lvl="1" indent="0">
              <a:buNone/>
            </a:pPr>
            <a:r>
              <a:rPr lang="en-US" sz="1600" dirty="0" smtClean="0">
                <a:latin typeface="Arial" panose="020B0604020202020204" pitchFamily="34" charset="0"/>
                <a:cs typeface="Arial" panose="020B0604020202020204" pitchFamily="34" charset="0"/>
              </a:rPr>
              <a:t>- Helping neighbors with paperwork</a:t>
            </a:r>
          </a:p>
          <a:p>
            <a:pPr marL="457200" lvl="1" indent="0">
              <a:buNone/>
            </a:pPr>
            <a:r>
              <a:rPr lang="en-US" sz="1600" dirty="0" smtClean="0">
                <a:latin typeface="Arial" panose="020B0604020202020204" pitchFamily="34" charset="0"/>
                <a:cs typeface="Arial" panose="020B0604020202020204" pitchFamily="34" charset="0"/>
              </a:rPr>
              <a:t>- Training other volunteers </a:t>
            </a:r>
          </a:p>
          <a:p>
            <a:pPr marL="457200" lvl="1" indent="0">
              <a:buNone/>
            </a:pPr>
            <a:r>
              <a:rPr lang="en-US" sz="1600" dirty="0" smtClean="0">
                <a:latin typeface="Arial" panose="020B0604020202020204" pitchFamily="34" charset="0"/>
                <a:cs typeface="Arial" panose="020B0604020202020204" pitchFamily="34" charset="0"/>
              </a:rPr>
              <a:t>- Distributing information about your pantry </a:t>
            </a:r>
          </a:p>
          <a:p>
            <a:pPr marL="457200" lvl="1" indent="0">
              <a:buNone/>
            </a:pPr>
            <a:r>
              <a:rPr lang="en-US" sz="1600" dirty="0" smtClean="0">
                <a:latin typeface="Arial" panose="020B0604020202020204" pitchFamily="34" charset="0"/>
                <a:cs typeface="Arial" panose="020B0604020202020204" pitchFamily="34" charset="0"/>
              </a:rPr>
              <a:t>- Volunteers do everything!</a:t>
            </a:r>
          </a:p>
          <a:p>
            <a:pPr lvl="1"/>
            <a:endParaRPr lang="en-US" dirty="0"/>
          </a:p>
        </p:txBody>
      </p:sp>
    </p:spTree>
    <p:extLst>
      <p:ext uri="{BB962C8B-B14F-4D97-AF65-F5344CB8AC3E}">
        <p14:creationId xmlns:p14="http://schemas.microsoft.com/office/powerpoint/2010/main" val="1182935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How does our pantry work?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1600" dirty="0" smtClean="0">
                <a:latin typeface="Arial" panose="020B0604020202020204" pitchFamily="34" charset="0"/>
                <a:cs typeface="Arial" panose="020B0604020202020204" pitchFamily="34" charset="0"/>
              </a:rPr>
              <a:t>Insert things on this page such as how often people can come to the pantry, what is the process for food distribution in each area of the pantry, what items have limits, how are new neighbors to the pantry educated on the process for the pantry,  what items are </a:t>
            </a:r>
            <a:r>
              <a:rPr lang="en-US" sz="1600" dirty="0" err="1" smtClean="0">
                <a:latin typeface="Arial" panose="020B0604020202020204" pitchFamily="34" charset="0"/>
                <a:cs typeface="Arial" panose="020B0604020202020204" pitchFamily="34" charset="0"/>
              </a:rPr>
              <a:t>TEFAP</a:t>
            </a:r>
            <a:r>
              <a:rPr lang="en-US" sz="1600" dirty="0" smtClean="0">
                <a:latin typeface="Arial" panose="020B0604020202020204" pitchFamily="34" charset="0"/>
                <a:cs typeface="Arial" panose="020B0604020202020204" pitchFamily="34" charset="0"/>
              </a:rPr>
              <a:t> that volunteers should be aware of and how do you identify those items on the shelves, etc.</a:t>
            </a:r>
          </a:p>
          <a:p>
            <a:r>
              <a:rPr lang="en-US" sz="1600" dirty="0" smtClean="0">
                <a:latin typeface="Arial" panose="020B0604020202020204" pitchFamily="34" charset="0"/>
                <a:cs typeface="Arial" panose="020B0604020202020204" pitchFamily="34" charset="0"/>
              </a:rPr>
              <a:t>Volunteers at this pantry that are in need of food assistance are required to follow the same guidelines as all neighbors utilizing the pantry. Preferential treatment, or taking food before the pantry opens is not allowed. If you need food assistance please speak with the director of the pantry. This is in accordance with federal civil rights laws.</a:t>
            </a:r>
          </a:p>
          <a:p>
            <a:endParaRPr lang="en-US" dirty="0" smtClean="0"/>
          </a:p>
          <a:p>
            <a:endParaRPr lang="en-US" dirty="0"/>
          </a:p>
        </p:txBody>
      </p:sp>
    </p:spTree>
    <p:extLst>
      <p:ext uri="{BB962C8B-B14F-4D97-AF65-F5344CB8AC3E}">
        <p14:creationId xmlns:p14="http://schemas.microsoft.com/office/powerpoint/2010/main" val="165010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Food Safety</a:t>
            </a:r>
            <a:r>
              <a:rPr lang="en-US" dirty="0" smtClean="0"/>
              <a:t>	</a:t>
            </a:r>
            <a:endParaRPr lang="en-US" dirty="0"/>
          </a:p>
        </p:txBody>
      </p:sp>
      <p:sp>
        <p:nvSpPr>
          <p:cNvPr id="3" name="Content Placeholder 2"/>
          <p:cNvSpPr>
            <a:spLocks noGrp="1"/>
          </p:cNvSpPr>
          <p:nvPr>
            <p:ph idx="1"/>
          </p:nvPr>
        </p:nvSpPr>
        <p:spPr>
          <a:xfrm>
            <a:off x="838200" y="1319753"/>
            <a:ext cx="10904034" cy="5071620"/>
          </a:xfrm>
        </p:spPr>
        <p:txBody>
          <a:bodyPr>
            <a:normAutofit fontScale="70000" lnSpcReduction="20000"/>
          </a:bodyPr>
          <a:lstStyle/>
          <a:p>
            <a:r>
              <a:rPr lang="en-US" sz="2300" dirty="0" smtClean="0">
                <a:latin typeface="Arial" panose="020B0604020202020204" pitchFamily="34" charset="0"/>
                <a:cs typeface="Arial" panose="020B0604020202020204" pitchFamily="34" charset="0"/>
              </a:rPr>
              <a:t>Please provide examples specific to your pantry similar to below, but please make sure these too are included in your food safety page/pages</a:t>
            </a:r>
          </a:p>
          <a:p>
            <a:r>
              <a:rPr lang="en-US" sz="2300" dirty="0" smtClean="0">
                <a:latin typeface="Arial" panose="020B0604020202020204" pitchFamily="34" charset="0"/>
                <a:cs typeface="Arial" panose="020B0604020202020204" pitchFamily="34" charset="0"/>
              </a:rPr>
              <a:t>Purpose of Food Safety – People have a right to eat, the food provided should be of good quality and not hurt them. </a:t>
            </a:r>
          </a:p>
          <a:p>
            <a:r>
              <a:rPr lang="en-US" sz="2300" dirty="0" smtClean="0">
                <a:latin typeface="Arial" panose="020B0604020202020204" pitchFamily="34" charset="0"/>
                <a:cs typeface="Arial" panose="020B0604020202020204" pitchFamily="34" charset="0"/>
              </a:rPr>
              <a:t>Focus food safety on handling and preservation:</a:t>
            </a:r>
          </a:p>
          <a:p>
            <a:pPr lvl="1"/>
            <a:r>
              <a:rPr lang="en-US" sz="1900" dirty="0" smtClean="0">
                <a:latin typeface="Arial" panose="020B0604020202020204" pitchFamily="34" charset="0"/>
                <a:cs typeface="Arial" panose="020B0604020202020204" pitchFamily="34" charset="0"/>
              </a:rPr>
              <a:t>Carefully inspect all donations</a:t>
            </a:r>
          </a:p>
          <a:p>
            <a:pPr lvl="1">
              <a:buFontTx/>
              <a:buChar char="-"/>
            </a:pPr>
            <a:r>
              <a:rPr lang="en-US" sz="1900" dirty="0" smtClean="0">
                <a:latin typeface="Arial" panose="020B0604020202020204" pitchFamily="34" charset="0"/>
                <a:cs typeface="Arial" panose="020B0604020202020204" pitchFamily="34" charset="0"/>
              </a:rPr>
              <a:t>Discard damaged or spoiled food</a:t>
            </a:r>
          </a:p>
          <a:p>
            <a:pPr lvl="1">
              <a:buFontTx/>
              <a:buChar char="-"/>
            </a:pPr>
            <a:r>
              <a:rPr lang="en-US" sz="1900" dirty="0" smtClean="0">
                <a:latin typeface="Arial" panose="020B0604020202020204" pitchFamily="34" charset="0"/>
                <a:cs typeface="Arial" panose="020B0604020202020204" pitchFamily="34" charset="0"/>
              </a:rPr>
              <a:t>Insert process for checking perishable food items in your pantry, how often it is checked, who’s role is it on your volunteer responsibility list, etc…</a:t>
            </a: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Keep all food 6 inches off the floor.</a:t>
            </a:r>
          </a:p>
          <a:p>
            <a:r>
              <a:rPr lang="en-US" sz="2300" dirty="0" smtClean="0">
                <a:latin typeface="Arial" panose="020B0604020202020204" pitchFamily="34" charset="0"/>
                <a:cs typeface="Arial" panose="020B0604020202020204" pitchFamily="34" charset="0"/>
              </a:rPr>
              <a:t>Opened food, or food with no labels cannot  be distributed </a:t>
            </a:r>
          </a:p>
          <a:p>
            <a:r>
              <a:rPr lang="en-US" sz="2300" dirty="0" smtClean="0">
                <a:latin typeface="Arial" panose="020B0604020202020204" pitchFamily="34" charset="0"/>
                <a:cs typeface="Arial" panose="020B0604020202020204" pitchFamily="34" charset="0"/>
              </a:rPr>
              <a:t>Monitor for signs of pests</a:t>
            </a:r>
          </a:p>
          <a:p>
            <a:r>
              <a:rPr lang="en-US" sz="2300" dirty="0" smtClean="0">
                <a:latin typeface="Arial" panose="020B0604020202020204" pitchFamily="34" charset="0"/>
                <a:cs typeface="Arial" panose="020B0604020202020204" pitchFamily="34" charset="0"/>
              </a:rPr>
              <a:t>Store food separate from all other non-food items, never store cleaning products or chemicals with food. </a:t>
            </a:r>
          </a:p>
          <a:p>
            <a:r>
              <a:rPr lang="en-US" sz="2300" dirty="0" smtClean="0">
                <a:latin typeface="Arial" panose="020B0604020202020204" pitchFamily="34" charset="0"/>
                <a:cs typeface="Arial" panose="020B0604020202020204" pitchFamily="34" charset="0"/>
              </a:rPr>
              <a:t>Cold food should be kept in a refrigerator at all times, and frozen food should remain frozen. If cold food is to be kept outside of a refrigerator it should not be out for more then one hour. Bacteria grows quickly and we must insure the safety of the food we distribute. </a:t>
            </a:r>
          </a:p>
          <a:p>
            <a:r>
              <a:rPr lang="en-US" sz="2300" dirty="0" smtClean="0">
                <a:latin typeface="Arial" panose="020B0604020202020204" pitchFamily="34" charset="0"/>
                <a:cs typeface="Arial" panose="020B0604020202020204" pitchFamily="34" charset="0"/>
              </a:rPr>
              <a:t>Personnel practices for food safety</a:t>
            </a:r>
          </a:p>
          <a:p>
            <a:pPr lvl="1"/>
            <a:r>
              <a:rPr lang="en-US" sz="1900" dirty="0">
                <a:latin typeface="Arial" panose="020B0604020202020204" pitchFamily="34" charset="0"/>
                <a:cs typeface="Arial" panose="020B0604020202020204" pitchFamily="34" charset="0"/>
              </a:rPr>
              <a:t>Wash your hands at the start of your volunteer shift</a:t>
            </a:r>
          </a:p>
          <a:p>
            <a:pPr lvl="1"/>
            <a:r>
              <a:rPr lang="en-US" sz="1900" dirty="0">
                <a:latin typeface="Arial" panose="020B0604020202020204" pitchFamily="34" charset="0"/>
                <a:cs typeface="Arial" panose="020B0604020202020204" pitchFamily="34" charset="0"/>
              </a:rPr>
              <a:t>If you take a break and smoke or eat anything, please wash your hands </a:t>
            </a:r>
            <a:r>
              <a:rPr lang="en-US" sz="1900" dirty="0" smtClean="0">
                <a:latin typeface="Arial" panose="020B0604020202020204" pitchFamily="34" charset="0"/>
                <a:cs typeface="Arial" panose="020B0604020202020204" pitchFamily="34" charset="0"/>
              </a:rPr>
              <a:t>again</a:t>
            </a:r>
          </a:p>
          <a:p>
            <a:pPr lvl="1"/>
            <a:r>
              <a:rPr lang="en-US" sz="1900" dirty="0" smtClean="0">
                <a:latin typeface="Arial" panose="020B0604020202020204" pitchFamily="34" charset="0"/>
                <a:cs typeface="Arial" panose="020B0604020202020204" pitchFamily="34" charset="0"/>
              </a:rPr>
              <a:t>No eating  or chewing gum while distributing food</a:t>
            </a:r>
            <a:endParaRPr lang="en-US" sz="1900" dirty="0">
              <a:latin typeface="Arial" panose="020B0604020202020204" pitchFamily="34" charset="0"/>
              <a:cs typeface="Arial" panose="020B0604020202020204" pitchFamily="34" charset="0"/>
            </a:endParaRPr>
          </a:p>
          <a:p>
            <a:pPr lvl="1"/>
            <a:r>
              <a:rPr lang="en-US" sz="1900" dirty="0">
                <a:latin typeface="Arial" panose="020B0604020202020204" pitchFamily="34" charset="0"/>
                <a:cs typeface="Arial" panose="020B0604020202020204" pitchFamily="34" charset="0"/>
              </a:rPr>
              <a:t>If you are ill, please do not come in for your volunteer shift</a:t>
            </a:r>
          </a:p>
          <a:p>
            <a:pPr lvl="1"/>
            <a:endParaRPr lang="en-US" sz="19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pPr lvl="1"/>
            <a:endParaRPr lang="en-US" dirty="0" smtClean="0"/>
          </a:p>
        </p:txBody>
      </p:sp>
    </p:spTree>
    <p:extLst>
      <p:ext uri="{BB962C8B-B14F-4D97-AF65-F5344CB8AC3E}">
        <p14:creationId xmlns:p14="http://schemas.microsoft.com/office/powerpoint/2010/main" val="3148182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Arial" panose="020B0604020202020204" pitchFamily="34" charset="0"/>
                <a:cs typeface="Arial" panose="020B0604020202020204" pitchFamily="34" charset="0"/>
              </a:rPr>
              <a:t>TEFAP</a:t>
            </a:r>
            <a:r>
              <a:rPr lang="en-US"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(IF APPLICABLE FOR YOUR AGENCY, remove slid if not needed)	</a:t>
            </a:r>
            <a:endParaRPr lang="en-US" sz="1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5775"/>
            <a:ext cx="10515600" cy="4778399"/>
          </a:xfrm>
        </p:spPr>
        <p:txBody>
          <a:bodyPr>
            <a:normAutofit/>
          </a:bodyPr>
          <a:lstStyle/>
          <a:p>
            <a:r>
              <a:rPr lang="en-US" sz="1600" dirty="0" smtClean="0">
                <a:latin typeface="Arial" panose="020B0604020202020204" pitchFamily="34" charset="0"/>
                <a:cs typeface="Arial" panose="020B0604020202020204" pitchFamily="34" charset="0"/>
              </a:rPr>
              <a:t>What is </a:t>
            </a:r>
            <a:r>
              <a:rPr lang="en-US" sz="1600" dirty="0" err="1" smtClean="0">
                <a:latin typeface="Arial" panose="020B0604020202020204" pitchFamily="34" charset="0"/>
                <a:cs typeface="Arial" panose="020B0604020202020204" pitchFamily="34" charset="0"/>
              </a:rPr>
              <a:t>TEFAP</a:t>
            </a:r>
            <a:r>
              <a:rPr lang="en-US" sz="1600" dirty="0" smtClean="0">
                <a:latin typeface="Arial" panose="020B0604020202020204" pitchFamily="34" charset="0"/>
                <a:cs typeface="Arial" panose="020B0604020202020204" pitchFamily="34" charset="0"/>
              </a:rPr>
              <a:t>?</a:t>
            </a:r>
          </a:p>
          <a:p>
            <a:pPr lvl="1"/>
            <a:r>
              <a:rPr lang="en-US" sz="1600" dirty="0" smtClean="0">
                <a:latin typeface="Arial" panose="020B0604020202020204" pitchFamily="34" charset="0"/>
                <a:cs typeface="Arial" panose="020B0604020202020204" pitchFamily="34" charset="0"/>
              </a:rPr>
              <a:t>The Emergency Food Assistance Program operated by the USDA.</a:t>
            </a:r>
          </a:p>
          <a:p>
            <a:r>
              <a:rPr lang="en-US" sz="1600" dirty="0" smtClean="0">
                <a:latin typeface="Arial" panose="020B0604020202020204" pitchFamily="34" charset="0"/>
                <a:cs typeface="Arial" panose="020B0604020202020204" pitchFamily="34" charset="0"/>
              </a:rPr>
              <a:t>What is the process for the form?</a:t>
            </a:r>
          </a:p>
          <a:p>
            <a:r>
              <a:rPr lang="en-US" sz="1600" dirty="0" smtClean="0">
                <a:latin typeface="Arial" panose="020B0604020202020204" pitchFamily="34" charset="0"/>
                <a:cs typeface="Arial" panose="020B0604020202020204" pitchFamily="34" charset="0"/>
              </a:rPr>
              <a:t>The person needs to be able to see the form and review what is on the form. Name, address (if homeless please just write in Iowa), number in household, check SNAP and free or reduced lunches boxes if applicable, and have them sign the form</a:t>
            </a:r>
          </a:p>
          <a:p>
            <a:r>
              <a:rPr lang="en-US" sz="1600" dirty="0" smtClean="0">
                <a:latin typeface="Arial" panose="020B0604020202020204" pitchFamily="34" charset="0"/>
                <a:cs typeface="Arial" panose="020B0604020202020204" pitchFamily="34" charset="0"/>
              </a:rPr>
              <a:t>Who is eligible?</a:t>
            </a:r>
          </a:p>
          <a:p>
            <a:pPr lvl="1"/>
            <a:r>
              <a:rPr lang="en-US" sz="1600" dirty="0" smtClean="0">
                <a:latin typeface="Arial" panose="020B0604020202020204" pitchFamily="34" charset="0"/>
                <a:cs typeface="Arial" panose="020B0604020202020204" pitchFamily="34" charset="0"/>
              </a:rPr>
              <a:t>Anyone who signs the form</a:t>
            </a:r>
          </a:p>
          <a:p>
            <a:pPr lvl="2"/>
            <a:r>
              <a:rPr lang="en-US" sz="1600" dirty="0" smtClean="0">
                <a:latin typeface="Arial" panose="020B0604020202020204" pitchFamily="34" charset="0"/>
                <a:cs typeface="Arial" panose="020B0604020202020204" pitchFamily="34" charset="0"/>
              </a:rPr>
              <a:t>By signing the form a neighbor is self attesting that they qualify to receive the </a:t>
            </a:r>
            <a:r>
              <a:rPr lang="en-US" sz="1600" dirty="0" err="1" smtClean="0">
                <a:latin typeface="Arial" panose="020B0604020202020204" pitchFamily="34" charset="0"/>
                <a:cs typeface="Arial" panose="020B0604020202020204" pitchFamily="34" charset="0"/>
              </a:rPr>
              <a:t>TEFAP</a:t>
            </a:r>
            <a:r>
              <a:rPr lang="en-US" sz="1600" dirty="0" smtClean="0">
                <a:latin typeface="Arial" panose="020B0604020202020204" pitchFamily="34" charset="0"/>
                <a:cs typeface="Arial" panose="020B0604020202020204" pitchFamily="34" charset="0"/>
              </a:rPr>
              <a:t> food. At no time should you question their income information or request that they circle their income bracket. </a:t>
            </a:r>
          </a:p>
          <a:p>
            <a:r>
              <a:rPr lang="en-US" sz="1600" dirty="0" smtClean="0">
                <a:latin typeface="Arial" panose="020B0604020202020204" pitchFamily="34" charset="0"/>
                <a:cs typeface="Arial" panose="020B0604020202020204" pitchFamily="34" charset="0"/>
              </a:rPr>
              <a:t>What if someone cannot sign the form for any reason, not eligible, not present and someone else is coming to pick up on their behalf, etc.</a:t>
            </a:r>
          </a:p>
          <a:p>
            <a:pPr lvl="1"/>
            <a:r>
              <a:rPr lang="en-US" sz="1600" dirty="0" smtClean="0">
                <a:latin typeface="Arial" panose="020B0604020202020204" pitchFamily="34" charset="0"/>
                <a:cs typeface="Arial" panose="020B0604020202020204" pitchFamily="34" charset="0"/>
              </a:rPr>
              <a:t>“Insert your pantries process for handling non-</a:t>
            </a:r>
            <a:r>
              <a:rPr lang="en-US" sz="1600" dirty="0" err="1" smtClean="0">
                <a:latin typeface="Arial" panose="020B0604020202020204" pitchFamily="34" charset="0"/>
                <a:cs typeface="Arial" panose="020B0604020202020204" pitchFamily="34" charset="0"/>
              </a:rPr>
              <a:t>TEFAP</a:t>
            </a:r>
            <a:r>
              <a:rPr lang="en-US" sz="1600" dirty="0" smtClean="0">
                <a:latin typeface="Arial" panose="020B0604020202020204" pitchFamily="34" charset="0"/>
                <a:cs typeface="Arial" panose="020B0604020202020204" pitchFamily="34" charset="0"/>
              </a:rPr>
              <a:t> related food here”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03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Civil Rights </a:t>
            </a:r>
            <a:r>
              <a:rPr lang="en-US" sz="1400" dirty="0" smtClean="0">
                <a:latin typeface="Arial" panose="020B0604020202020204" pitchFamily="34" charset="0"/>
                <a:cs typeface="Arial" panose="020B0604020202020204" pitchFamily="34" charset="0"/>
              </a:rPr>
              <a:t>(remove civil rights portion if you are not a  TEFAP Program) </a:t>
            </a:r>
            <a:br>
              <a:rPr lang="en-US" sz="1400"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&amp; Customer Service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09132"/>
            <a:ext cx="10792522" cy="4995747"/>
          </a:xfrm>
        </p:spPr>
        <p:txBody>
          <a:bodyPr>
            <a:normAutofit/>
          </a:bodyPr>
          <a:lstStyle/>
          <a:p>
            <a:r>
              <a:rPr lang="en-US" sz="1600" dirty="0" smtClean="0">
                <a:latin typeface="Arial" panose="020B0604020202020204" pitchFamily="34" charset="0"/>
                <a:cs typeface="Arial" panose="020B0604020202020204" pitchFamily="34" charset="0"/>
              </a:rPr>
              <a:t>Civil Rights training is required by all staff and volunteers who interact with the recipients of the food in any way. Civil Rights is to be taken annually. Civil Rights training will be provided in a separate attachment. </a:t>
            </a:r>
          </a:p>
          <a:p>
            <a:r>
              <a:rPr lang="en-US" sz="1600" dirty="0" smtClean="0">
                <a:latin typeface="Arial" panose="020B0604020202020204" pitchFamily="34" charset="0"/>
                <a:cs typeface="Arial" panose="020B0604020202020204" pitchFamily="34" charset="0"/>
              </a:rPr>
              <a:t>Customer Service &amp; Civil Rights Examples:</a:t>
            </a:r>
          </a:p>
          <a:p>
            <a:pPr marL="457200" lvl="1" indent="0">
              <a:buNone/>
            </a:pPr>
            <a:r>
              <a:rPr lang="en-US" sz="1200" dirty="0" smtClean="0">
                <a:latin typeface="Arial" panose="020B0604020202020204" pitchFamily="34" charset="0"/>
                <a:cs typeface="Arial" panose="020B0604020202020204" pitchFamily="34" charset="0"/>
              </a:rPr>
              <a:t>Good customer service means showing everyone respect and dignity. Be empathetic, be aware of the people you are serving and be attentive to peoples needs. </a:t>
            </a:r>
          </a:p>
          <a:p>
            <a:pPr marL="457200" lvl="1" indent="0">
              <a:buNone/>
            </a:pPr>
            <a:r>
              <a:rPr lang="en-US" sz="1200" dirty="0" smtClean="0">
                <a:latin typeface="Arial" panose="020B0604020202020204" pitchFamily="34" charset="0"/>
                <a:cs typeface="Arial" panose="020B0604020202020204" pitchFamily="34" charset="0"/>
              </a:rPr>
              <a:t>Self-Determination – Everybody has the right to decide if they need to use a pantry. </a:t>
            </a:r>
          </a:p>
          <a:p>
            <a:pPr marL="457200" lvl="1" indent="0">
              <a:buNone/>
            </a:pPr>
            <a:r>
              <a:rPr lang="en-US" sz="1200" dirty="0" smtClean="0">
                <a:latin typeface="Arial" panose="020B0604020202020204" pitchFamily="34" charset="0"/>
                <a:cs typeface="Arial" panose="020B0604020202020204" pitchFamily="34" charset="0"/>
              </a:rPr>
              <a:t>Do not make assumptions about who you are serving or what their circumstances are. Even if you know the person, do not assume you know everything about their situation. </a:t>
            </a:r>
          </a:p>
          <a:p>
            <a:pPr marL="457200" lvl="1" indent="0">
              <a:buNone/>
            </a:pPr>
            <a:r>
              <a:rPr lang="en-US" sz="1200" dirty="0" smtClean="0">
                <a:latin typeface="Arial" panose="020B0604020202020204" pitchFamily="34" charset="0"/>
                <a:cs typeface="Arial" panose="020B0604020202020204" pitchFamily="34" charset="0"/>
              </a:rPr>
              <a:t>Do not do special favors for clients if you are not prepared to do the same for all. </a:t>
            </a:r>
          </a:p>
          <a:p>
            <a:r>
              <a:rPr lang="en-US" sz="1600" dirty="0" smtClean="0">
                <a:latin typeface="Arial" panose="020B0604020202020204" pitchFamily="34" charset="0"/>
                <a:cs typeface="Arial" panose="020B0604020202020204" pitchFamily="34" charset="0"/>
              </a:rPr>
              <a:t>How do we handle conflict?</a:t>
            </a:r>
          </a:p>
          <a:p>
            <a:pPr lvl="2">
              <a:buFontTx/>
              <a:buChar char="-"/>
            </a:pPr>
            <a:r>
              <a:rPr lang="en-US" sz="1200" dirty="0" smtClean="0">
                <a:latin typeface="Arial" panose="020B0604020202020204" pitchFamily="34" charset="0"/>
                <a:cs typeface="Arial" panose="020B0604020202020204" pitchFamily="34" charset="0"/>
              </a:rPr>
              <a:t>Insert your pantries policy on conflict resolution and provide the name of the staff that should be notified immediately in the event of a conflict occurring during food distribution. </a:t>
            </a:r>
          </a:p>
          <a:p>
            <a:pPr lvl="2">
              <a:buFontTx/>
              <a:buChar char="-"/>
            </a:pPr>
            <a:r>
              <a:rPr lang="en-US" sz="1200" dirty="0" smtClean="0">
                <a:latin typeface="Arial" panose="020B0604020202020204" pitchFamily="34" charset="0"/>
                <a:cs typeface="Arial" panose="020B0604020202020204" pitchFamily="34" charset="0"/>
              </a:rPr>
              <a:t>Have a written posted policy for dealing with unacceptable behavior and conflict</a:t>
            </a:r>
          </a:p>
          <a:p>
            <a:r>
              <a:rPr lang="en-US" sz="1600" dirty="0" smtClean="0">
                <a:latin typeface="Arial" panose="020B0604020202020204" pitchFamily="34" charset="0"/>
                <a:cs typeface="Arial" panose="020B0604020202020204" pitchFamily="34" charset="0"/>
              </a:rPr>
              <a:t>Understanding Banned or Suspended Policy</a:t>
            </a:r>
          </a:p>
          <a:p>
            <a:pPr lvl="2">
              <a:buFontTx/>
              <a:buChar char="-"/>
            </a:pPr>
            <a:r>
              <a:rPr lang="en-US" sz="1200" dirty="0" smtClean="0">
                <a:latin typeface="Arial" panose="020B0604020202020204" pitchFamily="34" charset="0"/>
                <a:cs typeface="Arial" panose="020B0604020202020204" pitchFamily="34" charset="0"/>
              </a:rPr>
              <a:t>Insert your pantries policy on banned or suspended neighbors. </a:t>
            </a:r>
          </a:p>
          <a:p>
            <a:pPr lvl="2">
              <a:buFontTx/>
              <a:buChar char="-"/>
            </a:pPr>
            <a:r>
              <a:rPr lang="en-US" sz="1200" dirty="0" smtClean="0">
                <a:latin typeface="Arial" panose="020B0604020202020204" pitchFamily="34" charset="0"/>
                <a:cs typeface="Arial" panose="020B0604020202020204" pitchFamily="34" charset="0"/>
              </a:rPr>
              <a:t>Note what kind of behaviors lead to ban/suspension</a:t>
            </a:r>
          </a:p>
          <a:p>
            <a:pPr lvl="2">
              <a:buFontTx/>
              <a:buChar char="-"/>
            </a:pPr>
            <a:r>
              <a:rPr lang="en-US" sz="1200" dirty="0" smtClean="0">
                <a:latin typeface="Arial" panose="020B0604020202020204" pitchFamily="34" charset="0"/>
                <a:cs typeface="Arial" panose="020B0604020202020204" pitchFamily="34" charset="0"/>
              </a:rPr>
              <a:t>Advise volunteers that all banned/suspended neighbors will be handled by specific so staff so that volunteers understand they are not responsible for these types of matters, but should be aware of the process itself. </a:t>
            </a:r>
          </a:p>
          <a:p>
            <a:pPr lvl="2">
              <a:buFontTx/>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557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What else should I know?</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93541"/>
            <a:ext cx="10515600" cy="4351338"/>
          </a:xfrm>
        </p:spPr>
        <p:txBody>
          <a:bodyPr>
            <a:normAutofit/>
          </a:bodyPr>
          <a:lstStyle/>
          <a:p>
            <a:r>
              <a:rPr lang="en-US" sz="1600" dirty="0" smtClean="0">
                <a:latin typeface="Arial" panose="020B0604020202020204" pitchFamily="34" charset="0"/>
                <a:cs typeface="Arial" panose="020B0604020202020204" pitchFamily="34" charset="0"/>
              </a:rPr>
              <a:t>Always wear closed toed shoes when working around food for sanitation reasons, and also because if you drop something heavy on your foot it will help to protect you!</a:t>
            </a:r>
          </a:p>
          <a:p>
            <a:r>
              <a:rPr lang="en-US" sz="1600" dirty="0" smtClean="0">
                <a:latin typeface="Arial" panose="020B0604020202020204" pitchFamily="34" charset="0"/>
                <a:cs typeface="Arial" panose="020B0604020202020204" pitchFamily="34" charset="0"/>
              </a:rPr>
              <a:t>Need a break? Take one, please just notify someone so the station you are working in can be watched. We understand this is hard work, so breaks are OK!</a:t>
            </a:r>
          </a:p>
          <a:p>
            <a:r>
              <a:rPr lang="en-US" sz="1600" dirty="0" smtClean="0">
                <a:latin typeface="Arial" panose="020B0604020202020204" pitchFamily="34" charset="0"/>
                <a:cs typeface="Arial" panose="020B0604020202020204" pitchFamily="34" charset="0"/>
              </a:rPr>
              <a:t>What else do you want your volunteers to know? List anything specific to your organization, rules, policies, etc. that they should be aware of…..</a:t>
            </a:r>
          </a:p>
          <a:p>
            <a:r>
              <a:rPr lang="en-US" sz="1600" dirty="0" smtClean="0">
                <a:latin typeface="Arial" panose="020B0604020202020204" pitchFamily="34" charset="0"/>
                <a:cs typeface="Arial" panose="020B0604020202020204" pitchFamily="34" charset="0"/>
              </a:rPr>
              <a:t>We cannot do what we do without you so THANK YOU!!!!!!!!!!!</a:t>
            </a:r>
          </a:p>
          <a:p>
            <a:endParaRPr lang="en-US" dirty="0"/>
          </a:p>
        </p:txBody>
      </p:sp>
      <p:pic>
        <p:nvPicPr>
          <p:cNvPr id="2050"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085" y="3393462"/>
            <a:ext cx="3043990" cy="31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54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TotalTime>
  <Words>1149</Words>
  <Application>Microsoft Office PowerPoint</Application>
  <PresentationFormat>Widescreen</PresentationFormat>
  <Paragraphs>78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(Your Organization’s Name Here)</vt:lpstr>
      <vt:lpstr>Our Pantry</vt:lpstr>
      <vt:lpstr>Volunteer Needs</vt:lpstr>
      <vt:lpstr>Volunteer positions </vt:lpstr>
      <vt:lpstr>How does our pantry work?  </vt:lpstr>
      <vt:lpstr>Food Safety </vt:lpstr>
      <vt:lpstr>TEFAP (IF APPLICABLE FOR YOUR AGENCY, remove slid if not needed) </vt:lpstr>
      <vt:lpstr>Civil Rights (remove civil rights portion if you are not a  TEFAP Program)  &amp; Customer Service </vt:lpstr>
      <vt:lpstr>What else should I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Pantry/Org Name Here</dc:title>
  <dc:creator>Aron Brecht</dc:creator>
  <cp:lastModifiedBy>Angie Albright</cp:lastModifiedBy>
  <cp:revision>41</cp:revision>
  <dcterms:created xsi:type="dcterms:W3CDTF">2022-05-04T18:57:33Z</dcterms:created>
  <dcterms:modified xsi:type="dcterms:W3CDTF">2022-06-30T14:01:45Z</dcterms:modified>
</cp:coreProperties>
</file>